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64" r:id="rId5"/>
    <p:sldId id="282" r:id="rId6"/>
    <p:sldId id="283" r:id="rId7"/>
    <p:sldId id="276" r:id="rId8"/>
    <p:sldId id="286" r:id="rId9"/>
    <p:sldId id="266" r:id="rId10"/>
  </p:sldIdLst>
  <p:sldSz cx="12188825" cy="6858000"/>
  <p:notesSz cx="7102475" cy="9388475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9/12/2018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9/12/2018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9/12/2018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9/12/2018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9/12/2018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9/12/2018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9/12/2018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9/12/2018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9/12/2018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9/12/2018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212" y="2362201"/>
            <a:ext cx="7948745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Michigan Shared Print Initiative (MI-SPI) Membership Meeting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3962400"/>
            <a:ext cx="7008574" cy="1066800"/>
          </a:xfrm>
        </p:spPr>
        <p:txBody>
          <a:bodyPr/>
          <a:lstStyle/>
          <a:p>
            <a:r>
              <a:rPr lang="en-US" dirty="0" smtClean="0"/>
              <a:t>Thursday, 13 September 2018</a:t>
            </a:r>
          </a:p>
          <a:p>
            <a:r>
              <a:rPr lang="en-US" dirty="0" smtClean="0"/>
              <a:t>9:30 am – 2:30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914400"/>
            <a:ext cx="10157354" cy="685800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Michigan Shared Print Initiative (MI-SPI)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b="1" dirty="0"/>
              <a:t>Membership Meeting Agenda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600200"/>
            <a:ext cx="10157354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b="1" dirty="0"/>
              <a:t>9:30 – 9:40</a:t>
            </a:r>
            <a:r>
              <a:rPr lang="en-US" sz="2200" dirty="0"/>
              <a:t>       Welcome and Call to order     Randy </a:t>
            </a:r>
            <a:r>
              <a:rPr lang="en-US" sz="2200" dirty="0" err="1"/>
              <a:t>Dykhuis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9:40 – 9:50</a:t>
            </a:r>
            <a:r>
              <a:rPr lang="en-US" sz="2200" dirty="0"/>
              <a:t>       Review agenda     Helen </a:t>
            </a:r>
            <a:r>
              <a:rPr lang="en-US" sz="2200" dirty="0" err="1"/>
              <a:t>Levenson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9:50 – 10:15</a:t>
            </a:r>
            <a:r>
              <a:rPr lang="en-US" sz="2200" dirty="0"/>
              <a:t>     Review and current status of MI-SPI     Pamela </a:t>
            </a:r>
            <a:r>
              <a:rPr lang="en-US" sz="2200" dirty="0" smtClean="0"/>
              <a:t>Grudzien </a:t>
            </a:r>
          </a:p>
          <a:p>
            <a:pPr marL="0" indent="0">
              <a:buNone/>
            </a:pPr>
            <a:r>
              <a:rPr lang="en-US" sz="2200" b="1" dirty="0" smtClean="0"/>
              <a:t>10:15 </a:t>
            </a:r>
            <a:r>
              <a:rPr lang="en-US" sz="2200" b="1" dirty="0"/>
              <a:t>– 11:15</a:t>
            </a:r>
            <a:r>
              <a:rPr lang="en-US" sz="2200" dirty="0"/>
              <a:t>    A new Collective Collection</a:t>
            </a:r>
          </a:p>
          <a:p>
            <a:pPr marL="0" indent="0">
              <a:buNone/>
            </a:pPr>
            <a:r>
              <a:rPr lang="en-US" sz="2100" b="1" dirty="0" smtClean="0"/>
              <a:t>	10:15 </a:t>
            </a:r>
            <a:r>
              <a:rPr lang="en-US" sz="2100" b="1" dirty="0"/>
              <a:t>– 10:40   </a:t>
            </a:r>
            <a:r>
              <a:rPr lang="en-US" sz="2100" dirty="0"/>
              <a:t>Enlarging the membership     Helen and Randy</a:t>
            </a:r>
          </a:p>
          <a:p>
            <a:pPr marL="0" indent="0">
              <a:buNone/>
            </a:pPr>
            <a:r>
              <a:rPr lang="en-US" sz="2200" b="1" dirty="0" smtClean="0"/>
              <a:t>10:40 </a:t>
            </a:r>
            <a:r>
              <a:rPr lang="en-US" sz="2200" b="1" dirty="0"/>
              <a:t>– 10:50</a:t>
            </a:r>
            <a:r>
              <a:rPr lang="en-US" sz="2200" dirty="0"/>
              <a:t>    </a:t>
            </a:r>
            <a:r>
              <a:rPr lang="en-US" sz="2200" b="1" dirty="0"/>
              <a:t>Break</a:t>
            </a:r>
            <a:endParaRPr lang="en-US" sz="2200" dirty="0"/>
          </a:p>
          <a:p>
            <a:pPr marL="0" indent="0">
              <a:buNone/>
            </a:pPr>
            <a:r>
              <a:rPr lang="en-US" sz="2300" b="1" dirty="0" smtClean="0"/>
              <a:t>	</a:t>
            </a:r>
            <a:r>
              <a:rPr lang="en-US" sz="2100" b="1" dirty="0" smtClean="0"/>
              <a:t>10:50 </a:t>
            </a:r>
            <a:r>
              <a:rPr lang="en-US" sz="2100" b="1" dirty="0"/>
              <a:t>– 11:15</a:t>
            </a:r>
            <a:r>
              <a:rPr lang="en-US" sz="2100" dirty="0"/>
              <a:t>   Timeline for MI-SPI 2.0      Pamela </a:t>
            </a:r>
            <a:r>
              <a:rPr lang="en-US" sz="2100" dirty="0" smtClean="0"/>
              <a:t>Grudzien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b="1" dirty="0" smtClean="0"/>
              <a:t>11: 15 – noon</a:t>
            </a:r>
            <a:r>
              <a:rPr lang="en-US" dirty="0" smtClean="0"/>
              <a:t>    </a:t>
            </a:r>
            <a:r>
              <a:rPr lang="en-US" sz="2200" dirty="0" smtClean="0"/>
              <a:t>Governance structure &amp; Memorandum of Understanding</a:t>
            </a:r>
          </a:p>
          <a:p>
            <a:pPr marL="0" indent="0">
              <a:buNone/>
            </a:pPr>
            <a:r>
              <a:rPr lang="en-US" sz="2200" dirty="0" smtClean="0"/>
              <a:t>ACTION</a:t>
            </a:r>
            <a:r>
              <a:rPr lang="en-US" sz="2200" dirty="0"/>
              <a:t>:  Set up MOU Task Force to finalize a recommended revision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200" b="1" dirty="0"/>
              <a:t>Noon – 1:00       Lunch 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0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66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MI-SPI Membership Meeting Agenda (cont’d)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52600"/>
            <a:ext cx="10157354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1:00 </a:t>
            </a:r>
            <a:r>
              <a:rPr lang="en-US" sz="2000" b="1" dirty="0"/>
              <a:t>– 2:00</a:t>
            </a:r>
            <a:r>
              <a:rPr lang="en-US" sz="2000" dirty="0"/>
              <a:t>  </a:t>
            </a:r>
            <a:r>
              <a:rPr lang="en-US" sz="2000" dirty="0" smtClean="0"/>
              <a:t> </a:t>
            </a:r>
            <a:r>
              <a:rPr lang="en-US" sz="2000" dirty="0"/>
              <a:t>Issues to address and task forces to set up     Pamela </a:t>
            </a:r>
            <a:r>
              <a:rPr lang="en-US" sz="2000" dirty="0" smtClean="0"/>
              <a:t>Grudzien</a:t>
            </a:r>
          </a:p>
          <a:p>
            <a:pPr marL="0" indent="0">
              <a:buNone/>
            </a:pPr>
            <a:r>
              <a:rPr lang="en-US" sz="2000" b="1" dirty="0" smtClean="0"/>
              <a:t>	1:00 </a:t>
            </a:r>
            <a:r>
              <a:rPr lang="en-US" sz="2000" b="1" dirty="0"/>
              <a:t>– 1:20</a:t>
            </a:r>
            <a:r>
              <a:rPr lang="en-US" sz="2000" dirty="0"/>
              <a:t>   </a:t>
            </a:r>
            <a:r>
              <a:rPr lang="en-US" sz="2000" dirty="0" smtClean="0"/>
              <a:t>Validation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1:20 </a:t>
            </a:r>
            <a:r>
              <a:rPr lang="en-US" sz="2000" b="1" dirty="0"/>
              <a:t>– 1:40</a:t>
            </a:r>
            <a:r>
              <a:rPr lang="en-US" sz="2000" dirty="0"/>
              <a:t>   Retention commitment statements</a:t>
            </a:r>
          </a:p>
          <a:p>
            <a:pPr lvl="3"/>
            <a:r>
              <a:rPr lang="en-US" sz="2000" dirty="0"/>
              <a:t>In </a:t>
            </a:r>
            <a:r>
              <a:rPr lang="en-US" sz="2000" dirty="0" err="1"/>
              <a:t>MeLCAT</a:t>
            </a:r>
            <a:endParaRPr lang="en-US" sz="2000" dirty="0"/>
          </a:p>
          <a:p>
            <a:pPr lvl="3"/>
            <a:r>
              <a:rPr lang="en-US" sz="2000" dirty="0"/>
              <a:t>ALMA community</a:t>
            </a:r>
          </a:p>
          <a:p>
            <a:pPr lvl="3"/>
            <a:r>
              <a:rPr lang="en-US" sz="2000" dirty="0"/>
              <a:t>OCLC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1:40 </a:t>
            </a:r>
            <a:r>
              <a:rPr lang="en-US" sz="2000" b="1" dirty="0"/>
              <a:t>– 2:00</a:t>
            </a:r>
            <a:r>
              <a:rPr lang="en-US" sz="2000" dirty="0"/>
              <a:t>   Resource Sharing </a:t>
            </a:r>
          </a:p>
          <a:p>
            <a:pPr marL="0" indent="0">
              <a:buNone/>
            </a:pPr>
            <a:r>
              <a:rPr lang="en-US" sz="2000" b="1" dirty="0" smtClean="0"/>
              <a:t>2:00 </a:t>
            </a:r>
            <a:r>
              <a:rPr lang="en-US" sz="2000" b="1" dirty="0"/>
              <a:t>– 2:30</a:t>
            </a:r>
            <a:r>
              <a:rPr lang="en-US" sz="2000" dirty="0"/>
              <a:t>    Review next steps      Helen and </a:t>
            </a:r>
            <a:r>
              <a:rPr lang="en-US" sz="2000" dirty="0" smtClean="0"/>
              <a:t>Pamela</a:t>
            </a:r>
          </a:p>
          <a:p>
            <a:pPr marL="0" indent="0">
              <a:buNone/>
            </a:pPr>
            <a:r>
              <a:rPr lang="en-US" sz="2000" b="1" dirty="0" smtClean="0"/>
              <a:t>2:30</a:t>
            </a:r>
            <a:r>
              <a:rPr lang="en-US" sz="2000" dirty="0" smtClean="0"/>
              <a:t>                </a:t>
            </a:r>
            <a:r>
              <a:rPr lang="en-US" sz="2000" dirty="0"/>
              <a:t>Adjourn      Randy </a:t>
            </a:r>
            <a:r>
              <a:rPr lang="en-US" sz="2000" dirty="0" err="1"/>
              <a:t>Dykhuis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817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8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Timeline for MI-SPI 2.0 Collective Collection</a:t>
            </a:r>
            <a:endParaRPr lang="en-US" sz="36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914400"/>
            <a:ext cx="10742851" cy="56388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5600" dirty="0"/>
              <a:t>13 September 2018   MI-SPI Membership Meeting </a:t>
            </a:r>
          </a:p>
          <a:p>
            <a:r>
              <a:rPr lang="en-US" sz="5600" dirty="0" smtClean="0"/>
              <a:t>1 </a:t>
            </a:r>
            <a:r>
              <a:rPr lang="en-US" sz="5600" dirty="0"/>
              <a:t>November 2018      Committed Interest notification due to MCLS </a:t>
            </a:r>
          </a:p>
          <a:p>
            <a:r>
              <a:rPr lang="en-US" sz="5600" dirty="0"/>
              <a:t>1 December 2018     </a:t>
            </a:r>
            <a:r>
              <a:rPr lang="en-US" sz="5600" dirty="0" smtClean="0"/>
              <a:t> </a:t>
            </a:r>
            <a:r>
              <a:rPr lang="en-US" sz="5600" dirty="0"/>
              <a:t>Estimated sizes of monograph collections to be </a:t>
            </a:r>
            <a:r>
              <a:rPr lang="en-US" sz="5600" dirty="0" smtClean="0"/>
              <a:t>contributed </a:t>
            </a:r>
            <a:r>
              <a:rPr lang="en-US" sz="5600" dirty="0"/>
              <a:t>due </a:t>
            </a:r>
            <a:r>
              <a:rPr lang="en-US" sz="5600" dirty="0" smtClean="0"/>
              <a:t>to SCS </a:t>
            </a:r>
            <a:endParaRPr lang="en-US" sz="5600" dirty="0"/>
          </a:p>
          <a:p>
            <a:r>
              <a:rPr lang="en-US" sz="5600" dirty="0"/>
              <a:t>1 February 2019          SCS pricing due to MCLS  </a:t>
            </a:r>
          </a:p>
          <a:p>
            <a:r>
              <a:rPr lang="en-US" sz="5600" dirty="0"/>
              <a:t>15 February 2019   </a:t>
            </a:r>
            <a:r>
              <a:rPr lang="en-US" sz="5600" dirty="0" smtClean="0"/>
              <a:t>     MCLS </a:t>
            </a:r>
            <a:r>
              <a:rPr lang="en-US" sz="5600" dirty="0"/>
              <a:t>distributes estimated costs to MI-SPI committed interest libraries </a:t>
            </a:r>
          </a:p>
          <a:p>
            <a:r>
              <a:rPr lang="en-US" sz="5600" dirty="0"/>
              <a:t>1 March 2019            </a:t>
            </a:r>
            <a:r>
              <a:rPr lang="en-US" sz="5600" dirty="0" smtClean="0"/>
              <a:t>  </a:t>
            </a:r>
            <a:r>
              <a:rPr lang="en-US" sz="5600" dirty="0"/>
              <a:t>Commitment to participate (MOU) distributed to members </a:t>
            </a:r>
            <a:endParaRPr lang="en-US" sz="5600" dirty="0" smtClean="0"/>
          </a:p>
          <a:p>
            <a:r>
              <a:rPr lang="en-US" sz="5600" dirty="0" smtClean="0"/>
              <a:t>1 </a:t>
            </a:r>
            <a:r>
              <a:rPr lang="en-US" sz="5600" dirty="0"/>
              <a:t>April 2019 </a:t>
            </a:r>
            <a:r>
              <a:rPr lang="en-US" sz="5600" dirty="0" smtClean="0"/>
              <a:t>                 Deadline </a:t>
            </a:r>
            <a:r>
              <a:rPr lang="en-US" sz="5600" dirty="0"/>
              <a:t>for all MI-SPI MOUs to be signed and on file at MCLS </a:t>
            </a:r>
            <a:endParaRPr lang="en-US" sz="5600" dirty="0" smtClean="0"/>
          </a:p>
          <a:p>
            <a:r>
              <a:rPr lang="en-US" sz="5600" dirty="0" smtClean="0"/>
              <a:t>15 April 2019                Library Data and Cataloging questionnaires distributed to members</a:t>
            </a:r>
          </a:p>
          <a:p>
            <a:r>
              <a:rPr lang="en-US" sz="5600" dirty="0" smtClean="0"/>
              <a:t>15 </a:t>
            </a:r>
            <a:r>
              <a:rPr lang="en-US" sz="5600" dirty="0"/>
              <a:t>May </a:t>
            </a:r>
            <a:r>
              <a:rPr lang="en-US" sz="5600" dirty="0" smtClean="0"/>
              <a:t>2019                Deadline for Library Data and Cataloging questionnaires submitted to SCS	</a:t>
            </a:r>
            <a:endParaRPr lang="en-US" sz="5600" dirty="0"/>
          </a:p>
          <a:p>
            <a:r>
              <a:rPr lang="en-US" sz="5600" dirty="0"/>
              <a:t>June </a:t>
            </a:r>
            <a:r>
              <a:rPr lang="en-US" sz="5600" dirty="0" smtClean="0"/>
              <a:t>– Aug. </a:t>
            </a:r>
            <a:r>
              <a:rPr lang="en-US" sz="5600" dirty="0"/>
              <a:t>2019    </a:t>
            </a:r>
            <a:r>
              <a:rPr lang="en-US" sz="5600" dirty="0" smtClean="0"/>
              <a:t>    MI-SPI </a:t>
            </a:r>
            <a:r>
              <a:rPr lang="en-US" sz="5600" dirty="0"/>
              <a:t>members extract collection data and send to SCS </a:t>
            </a:r>
          </a:p>
          <a:p>
            <a:r>
              <a:rPr lang="en-US" sz="5600" dirty="0" smtClean="0"/>
              <a:t>15 Sept.  </a:t>
            </a:r>
            <a:r>
              <a:rPr lang="en-US" sz="5600" dirty="0"/>
              <a:t>2019       </a:t>
            </a:r>
            <a:r>
              <a:rPr lang="en-US" sz="5600" dirty="0" smtClean="0"/>
              <a:t>   </a:t>
            </a:r>
            <a:r>
              <a:rPr lang="en-US" sz="5600" dirty="0" smtClean="0"/>
              <a:t>    </a:t>
            </a:r>
            <a:r>
              <a:rPr lang="en-US" sz="5600" dirty="0" smtClean="0"/>
              <a:t>Deadline </a:t>
            </a:r>
            <a:r>
              <a:rPr lang="en-US" sz="5600" dirty="0"/>
              <a:t>for all MI-SPI members’ collection data files to be submitted to SCS </a:t>
            </a:r>
          </a:p>
          <a:p>
            <a:r>
              <a:rPr lang="en-US" sz="5600" dirty="0" smtClean="0"/>
              <a:t>Sept </a:t>
            </a:r>
            <a:r>
              <a:rPr lang="en-US" sz="5600" dirty="0"/>
              <a:t>– Dec. 2019     </a:t>
            </a:r>
            <a:r>
              <a:rPr lang="en-US" sz="5600" dirty="0" smtClean="0"/>
              <a:t>    SCS </a:t>
            </a:r>
            <a:r>
              <a:rPr lang="en-US" sz="5600" dirty="0"/>
              <a:t>compiles MI-SPI members’ files </a:t>
            </a:r>
          </a:p>
          <a:p>
            <a:r>
              <a:rPr lang="en-US" sz="5600" dirty="0" smtClean="0"/>
              <a:t>Jan. – Feb. 2020          SCS </a:t>
            </a:r>
            <a:r>
              <a:rPr lang="en-US" sz="5600" dirty="0"/>
              <a:t>analysis completed; retention assignments completed and shared with MI-SPI </a:t>
            </a:r>
            <a:r>
              <a:rPr lang="en-US" sz="5600" dirty="0" smtClean="0"/>
              <a:t>members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295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Proposal for MI-SPI Governance Structure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905000"/>
            <a:ext cx="10157354" cy="4267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Governing Board</a:t>
            </a:r>
          </a:p>
          <a:p>
            <a:endParaRPr lang="en-US" sz="2800" dirty="0" smtClean="0"/>
          </a:p>
          <a:p>
            <a:pPr lvl="1"/>
            <a:r>
              <a:rPr lang="en-US" sz="2800" dirty="0" smtClean="0"/>
              <a:t>Steering Committee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pPr lvl="2"/>
            <a:r>
              <a:rPr lang="en-US" sz="2800" dirty="0" smtClean="0"/>
              <a:t>Standing Task Forces</a:t>
            </a:r>
          </a:p>
          <a:p>
            <a:pPr lvl="3"/>
            <a:r>
              <a:rPr lang="en-US" sz="2800" dirty="0" smtClean="0"/>
              <a:t>Collection data and analysis</a:t>
            </a:r>
          </a:p>
          <a:p>
            <a:pPr lvl="3"/>
            <a:r>
              <a:rPr lang="en-US" sz="2800" dirty="0" smtClean="0"/>
              <a:t>Resource Sharing and metadata</a:t>
            </a:r>
          </a:p>
        </p:txBody>
      </p:sp>
    </p:spTree>
    <p:extLst>
      <p:ext uri="{BB962C8B-B14F-4D97-AF65-F5344CB8AC3E}">
        <p14:creationId xmlns:p14="http://schemas.microsoft.com/office/powerpoint/2010/main" val="8936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2743200"/>
            <a:ext cx="7008574" cy="762000"/>
          </a:xfrm>
        </p:spPr>
        <p:txBody>
          <a:bodyPr>
            <a:normAutofit/>
          </a:bodyPr>
          <a:lstStyle/>
          <a:p>
            <a:r>
              <a:rPr lang="en-US" sz="3600" dirty="0"/>
              <a:t>Thank you for </a:t>
            </a:r>
            <a:r>
              <a:rPr lang="en-US" sz="3600" dirty="0" smtClean="0"/>
              <a:t>attending!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1219200"/>
            <a:ext cx="7008574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Meeting adjourned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873beb7-5857-4685-be1f-d57550cc96cc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54</TotalTime>
  <Words>217</Words>
  <Application>Microsoft Office PowerPoint</Application>
  <PresentationFormat>Custom</PresentationFormat>
  <Paragraphs>50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Books 16x9</vt:lpstr>
      <vt:lpstr>Michigan Shared Print Initiative (MI-SPI) Membership Meeting</vt:lpstr>
      <vt:lpstr>Michigan Shared Print Initiative (MI-SPI) Membership Meeting Agenda </vt:lpstr>
      <vt:lpstr>MI-SPI Membership Meeting Agenda (cont’d)</vt:lpstr>
      <vt:lpstr>Timeline for MI-SPI 2.0 Collective Collection</vt:lpstr>
      <vt:lpstr>Proposal for MI-SPI Governance Structure</vt:lpstr>
      <vt:lpstr>Thank you for attending!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Shared Print Initiative (MI-SPI) Membership Meeting</dc:title>
  <dc:creator>pag</dc:creator>
  <cp:lastModifiedBy>pag</cp:lastModifiedBy>
  <cp:revision>7</cp:revision>
  <cp:lastPrinted>2018-09-12T15:34:22Z</cp:lastPrinted>
  <dcterms:created xsi:type="dcterms:W3CDTF">2018-09-10T17:55:29Z</dcterms:created>
  <dcterms:modified xsi:type="dcterms:W3CDTF">2018-09-12T15:35:12Z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