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65" r:id="rId2"/>
    <p:sldId id="267" r:id="rId3"/>
    <p:sldId id="266" r:id="rId4"/>
    <p:sldId id="310" r:id="rId5"/>
    <p:sldId id="258" r:id="rId6"/>
    <p:sldId id="313" r:id="rId7"/>
    <p:sldId id="327" r:id="rId8"/>
    <p:sldId id="279" r:id="rId9"/>
    <p:sldId id="311" r:id="rId10"/>
    <p:sldId id="278" r:id="rId11"/>
    <p:sldId id="277" r:id="rId12"/>
    <p:sldId id="268" r:id="rId13"/>
    <p:sldId id="272" r:id="rId14"/>
    <p:sldId id="275" r:id="rId15"/>
    <p:sldId id="322" r:id="rId16"/>
    <p:sldId id="281" r:id="rId17"/>
    <p:sldId id="282" r:id="rId18"/>
    <p:sldId id="283" r:id="rId19"/>
    <p:sldId id="269" r:id="rId20"/>
    <p:sldId id="276" r:id="rId21"/>
    <p:sldId id="285" r:id="rId22"/>
    <p:sldId id="286" r:id="rId23"/>
    <p:sldId id="287" r:id="rId24"/>
    <p:sldId id="320" r:id="rId25"/>
    <p:sldId id="321" r:id="rId26"/>
    <p:sldId id="295" r:id="rId27"/>
    <p:sldId id="291" r:id="rId28"/>
    <p:sldId id="292" r:id="rId29"/>
    <p:sldId id="293" r:id="rId30"/>
    <p:sldId id="294" r:id="rId31"/>
    <p:sldId id="317" r:id="rId32"/>
    <p:sldId id="296" r:id="rId33"/>
    <p:sldId id="270" r:id="rId34"/>
    <p:sldId id="323" r:id="rId35"/>
    <p:sldId id="271" r:id="rId36"/>
    <p:sldId id="324" r:id="rId37"/>
    <p:sldId id="325" r:id="rId38"/>
    <p:sldId id="326" r:id="rId39"/>
    <p:sldId id="319" r:id="rId40"/>
  </p:sldIdLst>
  <p:sldSz cx="9144000" cy="6858000" type="screen4x3"/>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4B2B"/>
    <a:srgbClr val="738A29"/>
    <a:srgbClr val="488B28"/>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53" autoAdjust="0"/>
    <p:restoredTop sz="94660"/>
  </p:normalViewPr>
  <p:slideViewPr>
    <p:cSldViewPr snapToGrid="0" snapToObjects="1">
      <p:cViewPr varScale="1">
        <p:scale>
          <a:sx n="86" d="100"/>
          <a:sy n="86" d="100"/>
        </p:scale>
        <p:origin x="1080" y="58"/>
      </p:cViewPr>
      <p:guideLst>
        <p:guide orient="horz" pos="2411"/>
        <p:guide pos="557"/>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F10A8-ACFC-407D-AB19-4E7425639D97}"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7D1DE1AE-CC0D-4966-8CDF-6CF00E2FAE36}">
      <dgm:prSet phldrT="[Text]" custT="1"/>
      <dgm:spPr/>
      <dgm:t>
        <a:bodyPr/>
        <a:lstStyle/>
        <a:p>
          <a:r>
            <a:rPr lang="en-US" sz="2400" b="1" dirty="0" smtClean="0"/>
            <a:t>Consulting</a:t>
          </a:r>
        </a:p>
        <a:p>
          <a:r>
            <a:rPr lang="en-US" sz="2400" b="1" dirty="0" smtClean="0"/>
            <a:t>Project Management</a:t>
          </a:r>
          <a:endParaRPr lang="en-US" sz="2400" b="1" dirty="0"/>
        </a:p>
      </dgm:t>
    </dgm:pt>
    <dgm:pt modelId="{82826E99-19BA-4E37-9A1A-D479CF95B20C}" type="parTrans" cxnId="{B7001C30-70F0-4AB1-905F-A049DB1C9D2A}">
      <dgm:prSet/>
      <dgm:spPr/>
      <dgm:t>
        <a:bodyPr/>
        <a:lstStyle/>
        <a:p>
          <a:endParaRPr lang="en-US"/>
        </a:p>
      </dgm:t>
    </dgm:pt>
    <dgm:pt modelId="{1F0407BC-DFD2-4D8E-8321-0C8545D31FC6}" type="sibTrans" cxnId="{B7001C30-70F0-4AB1-905F-A049DB1C9D2A}">
      <dgm:prSet/>
      <dgm:spPr/>
      <dgm:t>
        <a:bodyPr/>
        <a:lstStyle/>
        <a:p>
          <a:endParaRPr lang="en-US"/>
        </a:p>
      </dgm:t>
    </dgm:pt>
    <dgm:pt modelId="{8C069057-FEAF-4C56-AD56-1F4D45E82D68}">
      <dgm:prSet phldrT="[Text]" custT="1"/>
      <dgm:spPr/>
      <dgm:t>
        <a:bodyPr/>
        <a:lstStyle/>
        <a:p>
          <a:r>
            <a:rPr lang="en-US" sz="2400" b="1" dirty="0" smtClean="0"/>
            <a:t>Tools to interact &amp; visualize</a:t>
          </a:r>
          <a:endParaRPr lang="en-US" sz="2400" b="1" dirty="0"/>
        </a:p>
      </dgm:t>
    </dgm:pt>
    <dgm:pt modelId="{332468B1-621A-469B-BAD3-3F16230EA1B9}" type="parTrans" cxnId="{B012F185-950D-4694-8463-3662EBE7E4CB}">
      <dgm:prSet/>
      <dgm:spPr/>
      <dgm:t>
        <a:bodyPr/>
        <a:lstStyle/>
        <a:p>
          <a:endParaRPr lang="en-US"/>
        </a:p>
      </dgm:t>
    </dgm:pt>
    <dgm:pt modelId="{9F5D54B2-025B-4A9F-9C87-D3E6DAEF0375}" type="sibTrans" cxnId="{B012F185-950D-4694-8463-3662EBE7E4CB}">
      <dgm:prSet/>
      <dgm:spPr/>
      <dgm:t>
        <a:bodyPr/>
        <a:lstStyle/>
        <a:p>
          <a:endParaRPr lang="en-US"/>
        </a:p>
      </dgm:t>
    </dgm:pt>
    <dgm:pt modelId="{9083B8D2-4311-4977-BA9E-7F256F14F1EA}">
      <dgm:prSet phldrT="[Text]" custT="1"/>
      <dgm:spPr/>
      <dgm:t>
        <a:bodyPr/>
        <a:lstStyle/>
        <a:p>
          <a:r>
            <a:rPr lang="en-US" sz="2400" b="1" dirty="0" smtClean="0"/>
            <a:t>Value added to data</a:t>
          </a:r>
          <a:endParaRPr lang="en-US" sz="2400" b="1" dirty="0"/>
        </a:p>
      </dgm:t>
    </dgm:pt>
    <dgm:pt modelId="{EF0074A9-556F-4E67-B335-5FEB3F82B8AC}" type="parTrans" cxnId="{76A0AE48-8020-43BB-9050-F86F1846C5D0}">
      <dgm:prSet/>
      <dgm:spPr/>
      <dgm:t>
        <a:bodyPr/>
        <a:lstStyle/>
        <a:p>
          <a:endParaRPr lang="en-US"/>
        </a:p>
      </dgm:t>
    </dgm:pt>
    <dgm:pt modelId="{8D0259E3-7677-4251-B22E-8C91B53732DD}" type="sibTrans" cxnId="{76A0AE48-8020-43BB-9050-F86F1846C5D0}">
      <dgm:prSet/>
      <dgm:spPr/>
      <dgm:t>
        <a:bodyPr/>
        <a:lstStyle/>
        <a:p>
          <a:endParaRPr lang="en-US"/>
        </a:p>
      </dgm:t>
    </dgm:pt>
    <dgm:pt modelId="{04D3E037-DB69-44B4-B822-4F191827A2EF}">
      <dgm:prSet phldrT="[Text]" custT="1"/>
      <dgm:spPr/>
      <dgm:t>
        <a:bodyPr/>
        <a:lstStyle/>
        <a:p>
          <a:r>
            <a:rPr lang="en-US" sz="3200" b="1" dirty="0" smtClean="0"/>
            <a:t>Data</a:t>
          </a:r>
          <a:endParaRPr lang="en-US" sz="3200" b="1" dirty="0"/>
        </a:p>
      </dgm:t>
    </dgm:pt>
    <dgm:pt modelId="{A6937BEA-50A4-4FAB-8FDC-36317035013D}" type="parTrans" cxnId="{F873262A-32C8-46CC-A999-CD9E73EEC4E8}">
      <dgm:prSet/>
      <dgm:spPr/>
      <dgm:t>
        <a:bodyPr/>
        <a:lstStyle/>
        <a:p>
          <a:endParaRPr lang="en-US"/>
        </a:p>
      </dgm:t>
    </dgm:pt>
    <dgm:pt modelId="{1F937E6B-2473-4D7E-8956-C0444FACEA87}" type="sibTrans" cxnId="{F873262A-32C8-46CC-A999-CD9E73EEC4E8}">
      <dgm:prSet/>
      <dgm:spPr/>
      <dgm:t>
        <a:bodyPr/>
        <a:lstStyle/>
        <a:p>
          <a:endParaRPr lang="en-US"/>
        </a:p>
      </dgm:t>
    </dgm:pt>
    <dgm:pt modelId="{33C1EA9D-059F-4623-B252-193F96E6BF89}" type="pres">
      <dgm:prSet presAssocID="{E57F10A8-ACFC-407D-AB19-4E7425639D97}" presName="Name0" presStyleCnt="0">
        <dgm:presLayoutVars>
          <dgm:chMax val="7"/>
          <dgm:resizeHandles val="exact"/>
        </dgm:presLayoutVars>
      </dgm:prSet>
      <dgm:spPr/>
      <dgm:t>
        <a:bodyPr/>
        <a:lstStyle/>
        <a:p>
          <a:endParaRPr lang="en-US"/>
        </a:p>
      </dgm:t>
    </dgm:pt>
    <dgm:pt modelId="{5FC1B530-5F33-443B-A291-FB8968750118}" type="pres">
      <dgm:prSet presAssocID="{E57F10A8-ACFC-407D-AB19-4E7425639D97}" presName="comp1" presStyleCnt="0"/>
      <dgm:spPr/>
      <dgm:t>
        <a:bodyPr/>
        <a:lstStyle/>
        <a:p>
          <a:endParaRPr lang="en-US"/>
        </a:p>
      </dgm:t>
    </dgm:pt>
    <dgm:pt modelId="{A3D1FF75-A20B-4E50-8C95-1EDD0B6E534B}" type="pres">
      <dgm:prSet presAssocID="{E57F10A8-ACFC-407D-AB19-4E7425639D97}" presName="circle1" presStyleLbl="node1" presStyleIdx="0" presStyleCnt="4" custScaleX="142667" custScaleY="86979" custLinFactNeighborX="739" custLinFactNeighborY="4758"/>
      <dgm:spPr/>
      <dgm:t>
        <a:bodyPr/>
        <a:lstStyle/>
        <a:p>
          <a:endParaRPr lang="en-US"/>
        </a:p>
      </dgm:t>
    </dgm:pt>
    <dgm:pt modelId="{4DEBE22F-DF26-4D88-8858-79ABAABEF949}" type="pres">
      <dgm:prSet presAssocID="{E57F10A8-ACFC-407D-AB19-4E7425639D97}" presName="c1text" presStyleLbl="node1" presStyleIdx="0" presStyleCnt="4">
        <dgm:presLayoutVars>
          <dgm:bulletEnabled val="1"/>
        </dgm:presLayoutVars>
      </dgm:prSet>
      <dgm:spPr/>
      <dgm:t>
        <a:bodyPr/>
        <a:lstStyle/>
        <a:p>
          <a:endParaRPr lang="en-US"/>
        </a:p>
      </dgm:t>
    </dgm:pt>
    <dgm:pt modelId="{E0E11B5C-BC66-4CDC-A27F-D7908A656CC6}" type="pres">
      <dgm:prSet presAssocID="{E57F10A8-ACFC-407D-AB19-4E7425639D97}" presName="comp2" presStyleCnt="0"/>
      <dgm:spPr/>
      <dgm:t>
        <a:bodyPr/>
        <a:lstStyle/>
        <a:p>
          <a:endParaRPr lang="en-US"/>
        </a:p>
      </dgm:t>
    </dgm:pt>
    <dgm:pt modelId="{39B94D35-844E-4C5C-984E-603C00947528}" type="pres">
      <dgm:prSet presAssocID="{E57F10A8-ACFC-407D-AB19-4E7425639D97}" presName="circle2" presStyleLbl="node1" presStyleIdx="1" presStyleCnt="4" custScaleX="136333" custScaleY="74595" custLinFactNeighborX="599" custLinFactNeighborY="1223"/>
      <dgm:spPr/>
      <dgm:t>
        <a:bodyPr/>
        <a:lstStyle/>
        <a:p>
          <a:endParaRPr lang="en-US"/>
        </a:p>
      </dgm:t>
    </dgm:pt>
    <dgm:pt modelId="{AA790E2C-1AB9-4448-8881-312268FF69F9}" type="pres">
      <dgm:prSet presAssocID="{E57F10A8-ACFC-407D-AB19-4E7425639D97}" presName="c2text" presStyleLbl="node1" presStyleIdx="1" presStyleCnt="4">
        <dgm:presLayoutVars>
          <dgm:bulletEnabled val="1"/>
        </dgm:presLayoutVars>
      </dgm:prSet>
      <dgm:spPr/>
      <dgm:t>
        <a:bodyPr/>
        <a:lstStyle/>
        <a:p>
          <a:endParaRPr lang="en-US"/>
        </a:p>
      </dgm:t>
    </dgm:pt>
    <dgm:pt modelId="{8138946D-D2AB-4F9E-8B81-15B75CC862CE}" type="pres">
      <dgm:prSet presAssocID="{E57F10A8-ACFC-407D-AB19-4E7425639D97}" presName="comp3" presStyleCnt="0"/>
      <dgm:spPr/>
      <dgm:t>
        <a:bodyPr/>
        <a:lstStyle/>
        <a:p>
          <a:endParaRPr lang="en-US"/>
        </a:p>
      </dgm:t>
    </dgm:pt>
    <dgm:pt modelId="{EF6B3229-C2B7-4DD4-8B1D-009FC9ABD908}" type="pres">
      <dgm:prSet presAssocID="{E57F10A8-ACFC-407D-AB19-4E7425639D97}" presName="circle3" presStyleLbl="node1" presStyleIdx="2" presStyleCnt="4" custScaleX="124124" custScaleY="64725"/>
      <dgm:spPr/>
      <dgm:t>
        <a:bodyPr/>
        <a:lstStyle/>
        <a:p>
          <a:endParaRPr lang="en-US"/>
        </a:p>
      </dgm:t>
    </dgm:pt>
    <dgm:pt modelId="{14E033B9-DF88-4CB7-A062-6A4F3ABEEC01}" type="pres">
      <dgm:prSet presAssocID="{E57F10A8-ACFC-407D-AB19-4E7425639D97}" presName="c3text" presStyleLbl="node1" presStyleIdx="2" presStyleCnt="4">
        <dgm:presLayoutVars>
          <dgm:bulletEnabled val="1"/>
        </dgm:presLayoutVars>
      </dgm:prSet>
      <dgm:spPr/>
      <dgm:t>
        <a:bodyPr/>
        <a:lstStyle/>
        <a:p>
          <a:endParaRPr lang="en-US"/>
        </a:p>
      </dgm:t>
    </dgm:pt>
    <dgm:pt modelId="{CD8B3B61-A583-4251-A6C8-F1CA41ACF02D}" type="pres">
      <dgm:prSet presAssocID="{E57F10A8-ACFC-407D-AB19-4E7425639D97}" presName="comp4" presStyleCnt="0"/>
      <dgm:spPr/>
      <dgm:t>
        <a:bodyPr/>
        <a:lstStyle/>
        <a:p>
          <a:endParaRPr lang="en-US"/>
        </a:p>
      </dgm:t>
    </dgm:pt>
    <dgm:pt modelId="{56E091E9-4C61-44AC-9E8C-7C98750A01CD}" type="pres">
      <dgm:prSet presAssocID="{E57F10A8-ACFC-407D-AB19-4E7425639D97}" presName="circle4" presStyleLbl="node1" presStyleIdx="3" presStyleCnt="4" custScaleY="51652"/>
      <dgm:spPr/>
      <dgm:t>
        <a:bodyPr/>
        <a:lstStyle/>
        <a:p>
          <a:endParaRPr lang="en-US"/>
        </a:p>
      </dgm:t>
    </dgm:pt>
    <dgm:pt modelId="{07974EF0-FA7C-4E7E-BF34-76CBD20B4EA7}" type="pres">
      <dgm:prSet presAssocID="{E57F10A8-ACFC-407D-AB19-4E7425639D97}" presName="c4text" presStyleLbl="node1" presStyleIdx="3" presStyleCnt="4">
        <dgm:presLayoutVars>
          <dgm:bulletEnabled val="1"/>
        </dgm:presLayoutVars>
      </dgm:prSet>
      <dgm:spPr/>
      <dgm:t>
        <a:bodyPr/>
        <a:lstStyle/>
        <a:p>
          <a:endParaRPr lang="en-US"/>
        </a:p>
      </dgm:t>
    </dgm:pt>
  </dgm:ptLst>
  <dgm:cxnLst>
    <dgm:cxn modelId="{5B6838D1-AA72-4373-9BF9-06521F69D487}" type="presOf" srcId="{8C069057-FEAF-4C56-AD56-1F4D45E82D68}" destId="{39B94D35-844E-4C5C-984E-603C00947528}" srcOrd="0" destOrd="0" presId="urn:microsoft.com/office/officeart/2005/8/layout/venn2"/>
    <dgm:cxn modelId="{BA61887F-DFED-43F3-B279-7C5FC1A1B436}" type="presOf" srcId="{E57F10A8-ACFC-407D-AB19-4E7425639D97}" destId="{33C1EA9D-059F-4623-B252-193F96E6BF89}" srcOrd="0" destOrd="0" presId="urn:microsoft.com/office/officeart/2005/8/layout/venn2"/>
    <dgm:cxn modelId="{69CB95C8-9144-491F-BD3B-FF7F50091FFF}" type="presOf" srcId="{9083B8D2-4311-4977-BA9E-7F256F14F1EA}" destId="{EF6B3229-C2B7-4DD4-8B1D-009FC9ABD908}" srcOrd="0" destOrd="0" presId="urn:microsoft.com/office/officeart/2005/8/layout/venn2"/>
    <dgm:cxn modelId="{8899EB15-5D60-400A-855C-AB24F56F70A2}" type="presOf" srcId="{04D3E037-DB69-44B4-B822-4F191827A2EF}" destId="{56E091E9-4C61-44AC-9E8C-7C98750A01CD}" srcOrd="0" destOrd="0" presId="urn:microsoft.com/office/officeart/2005/8/layout/venn2"/>
    <dgm:cxn modelId="{76A0AE48-8020-43BB-9050-F86F1846C5D0}" srcId="{E57F10A8-ACFC-407D-AB19-4E7425639D97}" destId="{9083B8D2-4311-4977-BA9E-7F256F14F1EA}" srcOrd="2" destOrd="0" parTransId="{EF0074A9-556F-4E67-B335-5FEB3F82B8AC}" sibTransId="{8D0259E3-7677-4251-B22E-8C91B53732DD}"/>
    <dgm:cxn modelId="{E4F67CAA-0AF9-4E7C-80FA-AA2B98F55E33}" type="presOf" srcId="{7D1DE1AE-CC0D-4966-8CDF-6CF00E2FAE36}" destId="{A3D1FF75-A20B-4E50-8C95-1EDD0B6E534B}" srcOrd="0" destOrd="0" presId="urn:microsoft.com/office/officeart/2005/8/layout/venn2"/>
    <dgm:cxn modelId="{B7001C30-70F0-4AB1-905F-A049DB1C9D2A}" srcId="{E57F10A8-ACFC-407D-AB19-4E7425639D97}" destId="{7D1DE1AE-CC0D-4966-8CDF-6CF00E2FAE36}" srcOrd="0" destOrd="0" parTransId="{82826E99-19BA-4E37-9A1A-D479CF95B20C}" sibTransId="{1F0407BC-DFD2-4D8E-8321-0C8545D31FC6}"/>
    <dgm:cxn modelId="{F873262A-32C8-46CC-A999-CD9E73EEC4E8}" srcId="{E57F10A8-ACFC-407D-AB19-4E7425639D97}" destId="{04D3E037-DB69-44B4-B822-4F191827A2EF}" srcOrd="3" destOrd="0" parTransId="{A6937BEA-50A4-4FAB-8FDC-36317035013D}" sibTransId="{1F937E6B-2473-4D7E-8956-C0444FACEA87}"/>
    <dgm:cxn modelId="{B012F185-950D-4694-8463-3662EBE7E4CB}" srcId="{E57F10A8-ACFC-407D-AB19-4E7425639D97}" destId="{8C069057-FEAF-4C56-AD56-1F4D45E82D68}" srcOrd="1" destOrd="0" parTransId="{332468B1-621A-469B-BAD3-3F16230EA1B9}" sibTransId="{9F5D54B2-025B-4A9F-9C87-D3E6DAEF0375}"/>
    <dgm:cxn modelId="{65464C9F-249E-45CE-9533-60B8AB71C412}" type="presOf" srcId="{7D1DE1AE-CC0D-4966-8CDF-6CF00E2FAE36}" destId="{4DEBE22F-DF26-4D88-8858-79ABAABEF949}" srcOrd="1" destOrd="0" presId="urn:microsoft.com/office/officeart/2005/8/layout/venn2"/>
    <dgm:cxn modelId="{1035F335-EEAA-49F2-808F-5338746C0E33}" type="presOf" srcId="{9083B8D2-4311-4977-BA9E-7F256F14F1EA}" destId="{14E033B9-DF88-4CB7-A062-6A4F3ABEEC01}" srcOrd="1" destOrd="0" presId="urn:microsoft.com/office/officeart/2005/8/layout/venn2"/>
    <dgm:cxn modelId="{859E10F4-266F-4DBD-864C-CDDC37A1D8D3}" type="presOf" srcId="{04D3E037-DB69-44B4-B822-4F191827A2EF}" destId="{07974EF0-FA7C-4E7E-BF34-76CBD20B4EA7}" srcOrd="1" destOrd="0" presId="urn:microsoft.com/office/officeart/2005/8/layout/venn2"/>
    <dgm:cxn modelId="{96845164-C8D0-49D3-BD42-23A9AD1A1FF0}" type="presOf" srcId="{8C069057-FEAF-4C56-AD56-1F4D45E82D68}" destId="{AA790E2C-1AB9-4448-8881-312268FF69F9}" srcOrd="1" destOrd="0" presId="urn:microsoft.com/office/officeart/2005/8/layout/venn2"/>
    <dgm:cxn modelId="{0CE79D3A-575D-4204-911F-EF8EDE3E46A9}" type="presParOf" srcId="{33C1EA9D-059F-4623-B252-193F96E6BF89}" destId="{5FC1B530-5F33-443B-A291-FB8968750118}" srcOrd="0" destOrd="0" presId="urn:microsoft.com/office/officeart/2005/8/layout/venn2"/>
    <dgm:cxn modelId="{CFB5D730-74C5-468F-9617-DD7B8C78DFB9}" type="presParOf" srcId="{5FC1B530-5F33-443B-A291-FB8968750118}" destId="{A3D1FF75-A20B-4E50-8C95-1EDD0B6E534B}" srcOrd="0" destOrd="0" presId="urn:microsoft.com/office/officeart/2005/8/layout/venn2"/>
    <dgm:cxn modelId="{210EBED3-7C2B-4F88-AF5D-5FD77EF9B169}" type="presParOf" srcId="{5FC1B530-5F33-443B-A291-FB8968750118}" destId="{4DEBE22F-DF26-4D88-8858-79ABAABEF949}" srcOrd="1" destOrd="0" presId="urn:microsoft.com/office/officeart/2005/8/layout/venn2"/>
    <dgm:cxn modelId="{EAE410E2-4FFC-424B-B870-EF5C11E95A33}" type="presParOf" srcId="{33C1EA9D-059F-4623-B252-193F96E6BF89}" destId="{E0E11B5C-BC66-4CDC-A27F-D7908A656CC6}" srcOrd="1" destOrd="0" presId="urn:microsoft.com/office/officeart/2005/8/layout/venn2"/>
    <dgm:cxn modelId="{0DB3571E-FDB6-472A-83EC-F45568ADEA4A}" type="presParOf" srcId="{E0E11B5C-BC66-4CDC-A27F-D7908A656CC6}" destId="{39B94D35-844E-4C5C-984E-603C00947528}" srcOrd="0" destOrd="0" presId="urn:microsoft.com/office/officeart/2005/8/layout/venn2"/>
    <dgm:cxn modelId="{F9E57409-53A5-470E-A923-C26D23FDDA6E}" type="presParOf" srcId="{E0E11B5C-BC66-4CDC-A27F-D7908A656CC6}" destId="{AA790E2C-1AB9-4448-8881-312268FF69F9}" srcOrd="1" destOrd="0" presId="urn:microsoft.com/office/officeart/2005/8/layout/venn2"/>
    <dgm:cxn modelId="{71EEB277-C22E-434A-B277-B86D12E0D33F}" type="presParOf" srcId="{33C1EA9D-059F-4623-B252-193F96E6BF89}" destId="{8138946D-D2AB-4F9E-8B81-15B75CC862CE}" srcOrd="2" destOrd="0" presId="urn:microsoft.com/office/officeart/2005/8/layout/venn2"/>
    <dgm:cxn modelId="{B1A8A41B-683D-4E82-B465-DE2745A33F04}" type="presParOf" srcId="{8138946D-D2AB-4F9E-8B81-15B75CC862CE}" destId="{EF6B3229-C2B7-4DD4-8B1D-009FC9ABD908}" srcOrd="0" destOrd="0" presId="urn:microsoft.com/office/officeart/2005/8/layout/venn2"/>
    <dgm:cxn modelId="{CCE8932D-FC88-4DDC-B829-2514072F1412}" type="presParOf" srcId="{8138946D-D2AB-4F9E-8B81-15B75CC862CE}" destId="{14E033B9-DF88-4CB7-A062-6A4F3ABEEC01}" srcOrd="1" destOrd="0" presId="urn:microsoft.com/office/officeart/2005/8/layout/venn2"/>
    <dgm:cxn modelId="{1E6FED4F-5A42-4D43-BBFD-BA7FE437DCF3}" type="presParOf" srcId="{33C1EA9D-059F-4623-B252-193F96E6BF89}" destId="{CD8B3B61-A583-4251-A6C8-F1CA41ACF02D}" srcOrd="3" destOrd="0" presId="urn:microsoft.com/office/officeart/2005/8/layout/venn2"/>
    <dgm:cxn modelId="{A7208686-0A91-4018-A20F-F491E2362015}" type="presParOf" srcId="{CD8B3B61-A583-4251-A6C8-F1CA41ACF02D}" destId="{56E091E9-4C61-44AC-9E8C-7C98750A01CD}" srcOrd="0" destOrd="0" presId="urn:microsoft.com/office/officeart/2005/8/layout/venn2"/>
    <dgm:cxn modelId="{17909671-2955-4C0D-A522-FC2D1470B3DE}" type="presParOf" srcId="{CD8B3B61-A583-4251-A6C8-F1CA41ACF02D}" destId="{07974EF0-FA7C-4E7E-BF34-76CBD20B4EA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166B9-6728-4737-BFEA-94040BC9BBB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D190C30-17A2-456B-94A1-A0A4BAAA1FDF}">
      <dgm:prSet phldrT="[Text]" custT="1"/>
      <dgm:spPr/>
      <dgm:t>
        <a:bodyPr/>
        <a:lstStyle/>
        <a:p>
          <a:r>
            <a:rPr lang="en-US" sz="1400" b="1" dirty="0" smtClean="0"/>
            <a:t>Hathi Trust or other digital surrogate</a:t>
          </a:r>
          <a:endParaRPr lang="en-US" sz="1400" b="1" dirty="0"/>
        </a:p>
      </dgm:t>
    </dgm:pt>
    <dgm:pt modelId="{237B23E2-2589-4C03-B8D7-6A3621FA5E71}" type="parTrans" cxnId="{4C6A8627-5D99-49A0-B270-9AB7B907B6E6}">
      <dgm:prSet/>
      <dgm:spPr/>
      <dgm:t>
        <a:bodyPr/>
        <a:lstStyle/>
        <a:p>
          <a:endParaRPr lang="en-US"/>
        </a:p>
      </dgm:t>
    </dgm:pt>
    <dgm:pt modelId="{F7ABE255-72BD-4033-9B99-C90E3B882088}" type="sibTrans" cxnId="{4C6A8627-5D99-49A0-B270-9AB7B907B6E6}">
      <dgm:prSet/>
      <dgm:spPr/>
      <dgm:t>
        <a:bodyPr/>
        <a:lstStyle/>
        <a:p>
          <a:endParaRPr lang="en-US"/>
        </a:p>
      </dgm:t>
    </dgm:pt>
    <dgm:pt modelId="{A84B0F4E-4B7A-4C37-B1A7-B392B39481CA}">
      <dgm:prSet phldrT="[Text]" custT="1"/>
      <dgm:spPr/>
      <dgm:t>
        <a:bodyPr/>
        <a:lstStyle/>
        <a:p>
          <a:r>
            <a:rPr lang="en-US" sz="1400" b="1" dirty="0" smtClean="0"/>
            <a:t>Print in Collective Collection</a:t>
          </a:r>
          <a:endParaRPr lang="en-US" sz="1400" b="1" dirty="0"/>
        </a:p>
      </dgm:t>
    </dgm:pt>
    <dgm:pt modelId="{F012573A-7537-4ACB-BF0E-0524695F63B1}" type="parTrans" cxnId="{D7D15421-EA63-4490-8D1B-9E33F4621ADE}">
      <dgm:prSet/>
      <dgm:spPr/>
      <dgm:t>
        <a:bodyPr/>
        <a:lstStyle/>
        <a:p>
          <a:endParaRPr lang="en-US"/>
        </a:p>
      </dgm:t>
    </dgm:pt>
    <dgm:pt modelId="{DE6D8430-3A97-41FF-8905-2386EA898867}" type="sibTrans" cxnId="{D7D15421-EA63-4490-8D1B-9E33F4621ADE}">
      <dgm:prSet/>
      <dgm:spPr/>
      <dgm:t>
        <a:bodyPr/>
        <a:lstStyle/>
        <a:p>
          <a:endParaRPr lang="en-US"/>
        </a:p>
      </dgm:t>
    </dgm:pt>
    <dgm:pt modelId="{A1134D66-F01F-452C-9C27-3BA63EA00FDA}">
      <dgm:prSet phldrT="[Text]" custT="1"/>
      <dgm:spPr/>
      <dgm:t>
        <a:bodyPr/>
        <a:lstStyle/>
        <a:p>
          <a:r>
            <a:rPr lang="en-US" sz="1400" b="1" dirty="0" smtClean="0"/>
            <a:t>Print in state</a:t>
          </a:r>
          <a:endParaRPr lang="en-US" sz="1400" b="1" dirty="0"/>
        </a:p>
      </dgm:t>
    </dgm:pt>
    <dgm:pt modelId="{1C11680C-D054-4F1E-83A6-D6985092A229}" type="parTrans" cxnId="{F91D98DC-1348-44D3-89EC-EC28E941BC7A}">
      <dgm:prSet/>
      <dgm:spPr/>
      <dgm:t>
        <a:bodyPr/>
        <a:lstStyle/>
        <a:p>
          <a:endParaRPr lang="en-US"/>
        </a:p>
      </dgm:t>
    </dgm:pt>
    <dgm:pt modelId="{E5DA14E4-9F0C-4C1A-84EC-835A618E3798}" type="sibTrans" cxnId="{F91D98DC-1348-44D3-89EC-EC28E941BC7A}">
      <dgm:prSet/>
      <dgm:spPr/>
      <dgm:t>
        <a:bodyPr/>
        <a:lstStyle/>
        <a:p>
          <a:endParaRPr lang="en-US"/>
        </a:p>
      </dgm:t>
    </dgm:pt>
    <dgm:pt modelId="{77D686B0-2662-4714-9356-740EA7F599F1}">
      <dgm:prSet phldrT="[Text]" custT="1"/>
      <dgm:spPr/>
      <dgm:t>
        <a:bodyPr/>
        <a:lstStyle/>
        <a:p>
          <a:r>
            <a:rPr lang="en-US" sz="1400" b="1" dirty="0" smtClean="0"/>
            <a:t>Print within group</a:t>
          </a:r>
          <a:endParaRPr lang="en-US" sz="1400" b="1" dirty="0"/>
        </a:p>
      </dgm:t>
    </dgm:pt>
    <dgm:pt modelId="{96801C02-6EC7-480B-8D4F-D7FB02F34A59}" type="parTrans" cxnId="{7B26AC6E-477A-4AF8-B4E9-B07BD4F838B6}">
      <dgm:prSet/>
      <dgm:spPr/>
      <dgm:t>
        <a:bodyPr/>
        <a:lstStyle/>
        <a:p>
          <a:endParaRPr lang="en-US"/>
        </a:p>
      </dgm:t>
    </dgm:pt>
    <dgm:pt modelId="{64AAB336-C1ED-4DDF-A8FB-04F85353A540}" type="sibTrans" cxnId="{7B26AC6E-477A-4AF8-B4E9-B07BD4F838B6}">
      <dgm:prSet/>
      <dgm:spPr/>
      <dgm:t>
        <a:bodyPr/>
        <a:lstStyle/>
        <a:p>
          <a:endParaRPr lang="en-US"/>
        </a:p>
      </dgm:t>
    </dgm:pt>
    <dgm:pt modelId="{F6A2291D-5D38-434E-B6F1-B8C9843C19D9}" type="pres">
      <dgm:prSet presAssocID="{852166B9-6728-4737-BFEA-94040BC9BBB3}" presName="Name0" presStyleCnt="0">
        <dgm:presLayoutVars>
          <dgm:chMax val="7"/>
          <dgm:resizeHandles val="exact"/>
        </dgm:presLayoutVars>
      </dgm:prSet>
      <dgm:spPr/>
      <dgm:t>
        <a:bodyPr/>
        <a:lstStyle/>
        <a:p>
          <a:endParaRPr lang="en-US"/>
        </a:p>
      </dgm:t>
    </dgm:pt>
    <dgm:pt modelId="{F52EB271-5330-4C75-84DD-CA5B8B0081DE}" type="pres">
      <dgm:prSet presAssocID="{852166B9-6728-4737-BFEA-94040BC9BBB3}" presName="comp1" presStyleCnt="0"/>
      <dgm:spPr/>
      <dgm:t>
        <a:bodyPr/>
        <a:lstStyle/>
        <a:p>
          <a:endParaRPr lang="en-US"/>
        </a:p>
      </dgm:t>
    </dgm:pt>
    <dgm:pt modelId="{47390977-8B32-41B4-954C-3FAD59D3CA6E}" type="pres">
      <dgm:prSet presAssocID="{852166B9-6728-4737-BFEA-94040BC9BBB3}" presName="circle1" presStyleLbl="node1" presStyleIdx="0" presStyleCnt="4" custLinFactNeighborX="-1282"/>
      <dgm:spPr/>
      <dgm:t>
        <a:bodyPr/>
        <a:lstStyle/>
        <a:p>
          <a:endParaRPr lang="en-US"/>
        </a:p>
      </dgm:t>
    </dgm:pt>
    <dgm:pt modelId="{730789E2-B4E5-4DED-8C10-433420B2E93B}" type="pres">
      <dgm:prSet presAssocID="{852166B9-6728-4737-BFEA-94040BC9BBB3}" presName="c1text" presStyleLbl="node1" presStyleIdx="0" presStyleCnt="4">
        <dgm:presLayoutVars>
          <dgm:bulletEnabled val="1"/>
        </dgm:presLayoutVars>
      </dgm:prSet>
      <dgm:spPr/>
      <dgm:t>
        <a:bodyPr/>
        <a:lstStyle/>
        <a:p>
          <a:endParaRPr lang="en-US"/>
        </a:p>
      </dgm:t>
    </dgm:pt>
    <dgm:pt modelId="{2F8AF4BC-DF03-48EE-A8CE-7D5EF455A519}" type="pres">
      <dgm:prSet presAssocID="{852166B9-6728-4737-BFEA-94040BC9BBB3}" presName="comp2" presStyleCnt="0"/>
      <dgm:spPr/>
      <dgm:t>
        <a:bodyPr/>
        <a:lstStyle/>
        <a:p>
          <a:endParaRPr lang="en-US"/>
        </a:p>
      </dgm:t>
    </dgm:pt>
    <dgm:pt modelId="{66F18A96-4B16-4EBC-A314-F655E61E7753}" type="pres">
      <dgm:prSet presAssocID="{852166B9-6728-4737-BFEA-94040BC9BBB3}" presName="circle2" presStyleLbl="node1" presStyleIdx="1" presStyleCnt="4"/>
      <dgm:spPr/>
      <dgm:t>
        <a:bodyPr/>
        <a:lstStyle/>
        <a:p>
          <a:endParaRPr lang="en-US"/>
        </a:p>
      </dgm:t>
    </dgm:pt>
    <dgm:pt modelId="{0CC2EDCC-4C81-47DA-BAE6-61BDE072B961}" type="pres">
      <dgm:prSet presAssocID="{852166B9-6728-4737-BFEA-94040BC9BBB3}" presName="c2text" presStyleLbl="node1" presStyleIdx="1" presStyleCnt="4">
        <dgm:presLayoutVars>
          <dgm:bulletEnabled val="1"/>
        </dgm:presLayoutVars>
      </dgm:prSet>
      <dgm:spPr/>
      <dgm:t>
        <a:bodyPr/>
        <a:lstStyle/>
        <a:p>
          <a:endParaRPr lang="en-US"/>
        </a:p>
      </dgm:t>
    </dgm:pt>
    <dgm:pt modelId="{0FCE0983-7554-44E3-99EF-604536A4BF58}" type="pres">
      <dgm:prSet presAssocID="{852166B9-6728-4737-BFEA-94040BC9BBB3}" presName="comp3" presStyleCnt="0"/>
      <dgm:spPr/>
      <dgm:t>
        <a:bodyPr/>
        <a:lstStyle/>
        <a:p>
          <a:endParaRPr lang="en-US"/>
        </a:p>
      </dgm:t>
    </dgm:pt>
    <dgm:pt modelId="{F4B01FD7-429D-4371-BC6E-E8FA1E3AC9CA}" type="pres">
      <dgm:prSet presAssocID="{852166B9-6728-4737-BFEA-94040BC9BBB3}" presName="circle3" presStyleLbl="node1" presStyleIdx="2" presStyleCnt="4"/>
      <dgm:spPr/>
      <dgm:t>
        <a:bodyPr/>
        <a:lstStyle/>
        <a:p>
          <a:endParaRPr lang="en-US"/>
        </a:p>
      </dgm:t>
    </dgm:pt>
    <dgm:pt modelId="{F1EBA174-5372-40F5-AF5F-D294AC2811A5}" type="pres">
      <dgm:prSet presAssocID="{852166B9-6728-4737-BFEA-94040BC9BBB3}" presName="c3text" presStyleLbl="node1" presStyleIdx="2" presStyleCnt="4">
        <dgm:presLayoutVars>
          <dgm:bulletEnabled val="1"/>
        </dgm:presLayoutVars>
      </dgm:prSet>
      <dgm:spPr/>
      <dgm:t>
        <a:bodyPr/>
        <a:lstStyle/>
        <a:p>
          <a:endParaRPr lang="en-US"/>
        </a:p>
      </dgm:t>
    </dgm:pt>
    <dgm:pt modelId="{E0D4B515-FC6C-41F8-8BDD-90BE9B1ECC7F}" type="pres">
      <dgm:prSet presAssocID="{852166B9-6728-4737-BFEA-94040BC9BBB3}" presName="comp4" presStyleCnt="0"/>
      <dgm:spPr/>
      <dgm:t>
        <a:bodyPr/>
        <a:lstStyle/>
        <a:p>
          <a:endParaRPr lang="en-US"/>
        </a:p>
      </dgm:t>
    </dgm:pt>
    <dgm:pt modelId="{C025DABF-E671-4879-B893-4BD8080A2DCA}" type="pres">
      <dgm:prSet presAssocID="{852166B9-6728-4737-BFEA-94040BC9BBB3}" presName="circle4" presStyleLbl="node1" presStyleIdx="3" presStyleCnt="4"/>
      <dgm:spPr/>
      <dgm:t>
        <a:bodyPr/>
        <a:lstStyle/>
        <a:p>
          <a:endParaRPr lang="en-US"/>
        </a:p>
      </dgm:t>
    </dgm:pt>
    <dgm:pt modelId="{64015AED-D9A0-4ED0-B8A1-2E08CB3BDEC8}" type="pres">
      <dgm:prSet presAssocID="{852166B9-6728-4737-BFEA-94040BC9BBB3}" presName="c4text" presStyleLbl="node1" presStyleIdx="3" presStyleCnt="4">
        <dgm:presLayoutVars>
          <dgm:bulletEnabled val="1"/>
        </dgm:presLayoutVars>
      </dgm:prSet>
      <dgm:spPr/>
      <dgm:t>
        <a:bodyPr/>
        <a:lstStyle/>
        <a:p>
          <a:endParaRPr lang="en-US"/>
        </a:p>
      </dgm:t>
    </dgm:pt>
  </dgm:ptLst>
  <dgm:cxnLst>
    <dgm:cxn modelId="{5ECE880B-6827-442C-BB31-22C0DC2AED37}" type="presOf" srcId="{A84B0F4E-4B7A-4C37-B1A7-B392B39481CA}" destId="{0CC2EDCC-4C81-47DA-BAE6-61BDE072B961}" srcOrd="1" destOrd="0" presId="urn:microsoft.com/office/officeart/2005/8/layout/venn2"/>
    <dgm:cxn modelId="{A16C093A-21AC-4737-BA17-CC5C9DF5044B}" type="presOf" srcId="{A84B0F4E-4B7A-4C37-B1A7-B392B39481CA}" destId="{66F18A96-4B16-4EBC-A314-F655E61E7753}" srcOrd="0" destOrd="0" presId="urn:microsoft.com/office/officeart/2005/8/layout/venn2"/>
    <dgm:cxn modelId="{7B26AC6E-477A-4AF8-B4E9-B07BD4F838B6}" srcId="{852166B9-6728-4737-BFEA-94040BC9BBB3}" destId="{77D686B0-2662-4714-9356-740EA7F599F1}" srcOrd="3" destOrd="0" parTransId="{96801C02-6EC7-480B-8D4F-D7FB02F34A59}" sibTransId="{64AAB336-C1ED-4DDF-A8FB-04F85353A540}"/>
    <dgm:cxn modelId="{3985CA4B-82E5-4F19-BFA6-23B8EC228217}" type="presOf" srcId="{A1134D66-F01F-452C-9C27-3BA63EA00FDA}" destId="{F1EBA174-5372-40F5-AF5F-D294AC2811A5}" srcOrd="1" destOrd="0" presId="urn:microsoft.com/office/officeart/2005/8/layout/venn2"/>
    <dgm:cxn modelId="{D7D15421-EA63-4490-8D1B-9E33F4621ADE}" srcId="{852166B9-6728-4737-BFEA-94040BC9BBB3}" destId="{A84B0F4E-4B7A-4C37-B1A7-B392B39481CA}" srcOrd="1" destOrd="0" parTransId="{F012573A-7537-4ACB-BF0E-0524695F63B1}" sibTransId="{DE6D8430-3A97-41FF-8905-2386EA898867}"/>
    <dgm:cxn modelId="{6815FE07-1A48-4644-8A88-8AC1FC9E7089}" type="presOf" srcId="{ED190C30-17A2-456B-94A1-A0A4BAAA1FDF}" destId="{730789E2-B4E5-4DED-8C10-433420B2E93B}" srcOrd="1" destOrd="0" presId="urn:microsoft.com/office/officeart/2005/8/layout/venn2"/>
    <dgm:cxn modelId="{A81C0CC1-9100-41B7-9C46-7A0481063788}" type="presOf" srcId="{77D686B0-2662-4714-9356-740EA7F599F1}" destId="{C025DABF-E671-4879-B893-4BD8080A2DCA}" srcOrd="0" destOrd="0" presId="urn:microsoft.com/office/officeart/2005/8/layout/venn2"/>
    <dgm:cxn modelId="{4C6A8627-5D99-49A0-B270-9AB7B907B6E6}" srcId="{852166B9-6728-4737-BFEA-94040BC9BBB3}" destId="{ED190C30-17A2-456B-94A1-A0A4BAAA1FDF}" srcOrd="0" destOrd="0" parTransId="{237B23E2-2589-4C03-B8D7-6A3621FA5E71}" sibTransId="{F7ABE255-72BD-4033-9B99-C90E3B882088}"/>
    <dgm:cxn modelId="{F91D98DC-1348-44D3-89EC-EC28E941BC7A}" srcId="{852166B9-6728-4737-BFEA-94040BC9BBB3}" destId="{A1134D66-F01F-452C-9C27-3BA63EA00FDA}" srcOrd="2" destOrd="0" parTransId="{1C11680C-D054-4F1E-83A6-D6985092A229}" sibTransId="{E5DA14E4-9F0C-4C1A-84EC-835A618E3798}"/>
    <dgm:cxn modelId="{40E36BAE-F1F6-4295-8A8F-E74DF3D19BF8}" type="presOf" srcId="{A1134D66-F01F-452C-9C27-3BA63EA00FDA}" destId="{F4B01FD7-429D-4371-BC6E-E8FA1E3AC9CA}" srcOrd="0" destOrd="0" presId="urn:microsoft.com/office/officeart/2005/8/layout/venn2"/>
    <dgm:cxn modelId="{A85E4C95-3B4A-47B0-BA32-AAA0442CFE84}" type="presOf" srcId="{852166B9-6728-4737-BFEA-94040BC9BBB3}" destId="{F6A2291D-5D38-434E-B6F1-B8C9843C19D9}" srcOrd="0" destOrd="0" presId="urn:microsoft.com/office/officeart/2005/8/layout/venn2"/>
    <dgm:cxn modelId="{964273C5-17D1-4A93-AFA7-16C74961C3C4}" type="presOf" srcId="{77D686B0-2662-4714-9356-740EA7F599F1}" destId="{64015AED-D9A0-4ED0-B8A1-2E08CB3BDEC8}" srcOrd="1" destOrd="0" presId="urn:microsoft.com/office/officeart/2005/8/layout/venn2"/>
    <dgm:cxn modelId="{AE43FDC7-9FE1-4FAB-A189-66CD5BB46CBF}" type="presOf" srcId="{ED190C30-17A2-456B-94A1-A0A4BAAA1FDF}" destId="{47390977-8B32-41B4-954C-3FAD59D3CA6E}" srcOrd="0" destOrd="0" presId="urn:microsoft.com/office/officeart/2005/8/layout/venn2"/>
    <dgm:cxn modelId="{95BA4151-A125-4DAC-BD93-2053E75F21DC}" type="presParOf" srcId="{F6A2291D-5D38-434E-B6F1-B8C9843C19D9}" destId="{F52EB271-5330-4C75-84DD-CA5B8B0081DE}" srcOrd="0" destOrd="0" presId="urn:microsoft.com/office/officeart/2005/8/layout/venn2"/>
    <dgm:cxn modelId="{0D930543-B948-4D6C-A9E2-CE0334711534}" type="presParOf" srcId="{F52EB271-5330-4C75-84DD-CA5B8B0081DE}" destId="{47390977-8B32-41B4-954C-3FAD59D3CA6E}" srcOrd="0" destOrd="0" presId="urn:microsoft.com/office/officeart/2005/8/layout/venn2"/>
    <dgm:cxn modelId="{43927F86-C908-4873-829D-F35D9703A6C4}" type="presParOf" srcId="{F52EB271-5330-4C75-84DD-CA5B8B0081DE}" destId="{730789E2-B4E5-4DED-8C10-433420B2E93B}" srcOrd="1" destOrd="0" presId="urn:microsoft.com/office/officeart/2005/8/layout/venn2"/>
    <dgm:cxn modelId="{A79F6F0A-0549-413B-B056-47346AC5243A}" type="presParOf" srcId="{F6A2291D-5D38-434E-B6F1-B8C9843C19D9}" destId="{2F8AF4BC-DF03-48EE-A8CE-7D5EF455A519}" srcOrd="1" destOrd="0" presId="urn:microsoft.com/office/officeart/2005/8/layout/venn2"/>
    <dgm:cxn modelId="{CF4100A8-8EE1-4DF5-BDC2-342C3608540A}" type="presParOf" srcId="{2F8AF4BC-DF03-48EE-A8CE-7D5EF455A519}" destId="{66F18A96-4B16-4EBC-A314-F655E61E7753}" srcOrd="0" destOrd="0" presId="urn:microsoft.com/office/officeart/2005/8/layout/venn2"/>
    <dgm:cxn modelId="{DF587A61-51E7-4004-B851-C72BBBA8AE3F}" type="presParOf" srcId="{2F8AF4BC-DF03-48EE-A8CE-7D5EF455A519}" destId="{0CC2EDCC-4C81-47DA-BAE6-61BDE072B961}" srcOrd="1" destOrd="0" presId="urn:microsoft.com/office/officeart/2005/8/layout/venn2"/>
    <dgm:cxn modelId="{4BF59A93-5E5C-4B94-9968-934A782CFEBE}" type="presParOf" srcId="{F6A2291D-5D38-434E-B6F1-B8C9843C19D9}" destId="{0FCE0983-7554-44E3-99EF-604536A4BF58}" srcOrd="2" destOrd="0" presId="urn:microsoft.com/office/officeart/2005/8/layout/venn2"/>
    <dgm:cxn modelId="{C089339A-94A7-4700-B0B1-41785B292509}" type="presParOf" srcId="{0FCE0983-7554-44E3-99EF-604536A4BF58}" destId="{F4B01FD7-429D-4371-BC6E-E8FA1E3AC9CA}" srcOrd="0" destOrd="0" presId="urn:microsoft.com/office/officeart/2005/8/layout/venn2"/>
    <dgm:cxn modelId="{B906DADA-3BEE-4724-BF77-EEEEBB411491}" type="presParOf" srcId="{0FCE0983-7554-44E3-99EF-604536A4BF58}" destId="{F1EBA174-5372-40F5-AF5F-D294AC2811A5}" srcOrd="1" destOrd="0" presId="urn:microsoft.com/office/officeart/2005/8/layout/venn2"/>
    <dgm:cxn modelId="{A41ECCAC-2BD1-433F-9DB2-DEBB81BDAFDB}" type="presParOf" srcId="{F6A2291D-5D38-434E-B6F1-B8C9843C19D9}" destId="{E0D4B515-FC6C-41F8-8BDD-90BE9B1ECC7F}" srcOrd="3" destOrd="0" presId="urn:microsoft.com/office/officeart/2005/8/layout/venn2"/>
    <dgm:cxn modelId="{758C756D-50A9-4C7B-A133-096CA0165763}" type="presParOf" srcId="{E0D4B515-FC6C-41F8-8BDD-90BE9B1ECC7F}" destId="{C025DABF-E671-4879-B893-4BD8080A2DCA}" srcOrd="0" destOrd="0" presId="urn:microsoft.com/office/officeart/2005/8/layout/venn2"/>
    <dgm:cxn modelId="{F5F39620-2796-4F96-BC38-FAA6991D0C40}" type="presParOf" srcId="{E0D4B515-FC6C-41F8-8BDD-90BE9B1ECC7F}" destId="{64015AED-D9A0-4ED0-B8A1-2E08CB3BDEC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1FF75-A20B-4E50-8C95-1EDD0B6E534B}">
      <dsp:nvSpPr>
        <dsp:cNvPr id="0" name=""/>
        <dsp:cNvSpPr/>
      </dsp:nvSpPr>
      <dsp:spPr>
        <a:xfrm>
          <a:off x="93704" y="714834"/>
          <a:ext cx="9050295" cy="55176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Consulting</a:t>
          </a:r>
        </a:p>
        <a:p>
          <a:pPr lvl="0" algn="ctr" defTabSz="1066800">
            <a:lnSpc>
              <a:spcPct val="90000"/>
            </a:lnSpc>
            <a:spcBef>
              <a:spcPct val="0"/>
            </a:spcBef>
            <a:spcAft>
              <a:spcPct val="35000"/>
            </a:spcAft>
          </a:pPr>
          <a:r>
            <a:rPr lang="en-US" sz="2400" b="1" kern="1200" dirty="0" smtClean="0"/>
            <a:t>Project Management</a:t>
          </a:r>
          <a:endParaRPr lang="en-US" sz="2400" b="1" kern="1200" dirty="0"/>
        </a:p>
      </dsp:txBody>
      <dsp:txXfrm>
        <a:off x="3353621" y="990716"/>
        <a:ext cx="2530462" cy="827646"/>
      </dsp:txXfrm>
    </dsp:sp>
    <dsp:sp modelId="{39B94D35-844E-4C5C-984E-603C00947528}">
      <dsp:nvSpPr>
        <dsp:cNvPr id="0" name=""/>
        <dsp:cNvSpPr/>
      </dsp:nvSpPr>
      <dsp:spPr>
        <a:xfrm>
          <a:off x="1143003" y="1975437"/>
          <a:ext cx="6918790" cy="378563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Tools to interact &amp; visualize</a:t>
          </a:r>
          <a:endParaRPr lang="en-US" sz="2400" b="1" kern="1200" dirty="0"/>
        </a:p>
      </dsp:txBody>
      <dsp:txXfrm>
        <a:off x="3393340" y="2202576"/>
        <a:ext cx="2418117" cy="681414"/>
      </dsp:txXfrm>
    </dsp:sp>
    <dsp:sp modelId="{EF6B3229-C2B7-4DD4-8B1D-009FC9ABD908}">
      <dsp:nvSpPr>
        <dsp:cNvPr id="0" name=""/>
        <dsp:cNvSpPr/>
      </dsp:nvSpPr>
      <dsp:spPr>
        <a:xfrm>
          <a:off x="2209802" y="3208776"/>
          <a:ext cx="4724395" cy="246355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Value added to data</a:t>
          </a:r>
          <a:endParaRPr lang="en-US" sz="2400" b="1" kern="1200" dirty="0"/>
        </a:p>
      </dsp:txBody>
      <dsp:txXfrm>
        <a:off x="3471215" y="3393543"/>
        <a:ext cx="2201568" cy="554300"/>
      </dsp:txXfrm>
    </dsp:sp>
    <dsp:sp modelId="{56E091E9-4C61-44AC-9E8C-7C98750A01CD}">
      <dsp:nvSpPr>
        <dsp:cNvPr id="0" name=""/>
        <dsp:cNvSpPr/>
      </dsp:nvSpPr>
      <dsp:spPr>
        <a:xfrm>
          <a:off x="3303269" y="4419595"/>
          <a:ext cx="2537460" cy="13106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Data</a:t>
          </a:r>
          <a:endParaRPr lang="en-US" sz="3200" b="1" kern="1200" dirty="0"/>
        </a:p>
      </dsp:txBody>
      <dsp:txXfrm>
        <a:off x="3674872" y="4747257"/>
        <a:ext cx="1794255" cy="65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90977-8B32-41B4-954C-3FAD59D3CA6E}">
      <dsp:nvSpPr>
        <dsp:cNvPr id="0" name=""/>
        <dsp:cNvSpPr/>
      </dsp:nvSpPr>
      <dsp:spPr>
        <a:xfrm>
          <a:off x="1629347" y="0"/>
          <a:ext cx="4846638" cy="4846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Hathi Trust or other digital surrogate</a:t>
          </a:r>
          <a:endParaRPr lang="en-US" sz="1400" b="1" kern="1200" dirty="0"/>
        </a:p>
      </dsp:txBody>
      <dsp:txXfrm>
        <a:off x="3375106" y="242331"/>
        <a:ext cx="1355119" cy="726995"/>
      </dsp:txXfrm>
    </dsp:sp>
    <dsp:sp modelId="{66F18A96-4B16-4EBC-A314-F655E61E7753}">
      <dsp:nvSpPr>
        <dsp:cNvPr id="0" name=""/>
        <dsp:cNvSpPr/>
      </dsp:nvSpPr>
      <dsp:spPr>
        <a:xfrm>
          <a:off x="2176144" y="969327"/>
          <a:ext cx="3877310" cy="38773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Print in Collective Collection</a:t>
          </a:r>
          <a:endParaRPr lang="en-US" sz="1400" b="1" kern="1200" dirty="0"/>
        </a:p>
      </dsp:txBody>
      <dsp:txXfrm>
        <a:off x="3437240" y="1201966"/>
        <a:ext cx="1355119" cy="697915"/>
      </dsp:txXfrm>
    </dsp:sp>
    <dsp:sp modelId="{F4B01FD7-429D-4371-BC6E-E8FA1E3AC9CA}">
      <dsp:nvSpPr>
        <dsp:cNvPr id="0" name=""/>
        <dsp:cNvSpPr/>
      </dsp:nvSpPr>
      <dsp:spPr>
        <a:xfrm>
          <a:off x="2660808" y="1938655"/>
          <a:ext cx="2907982" cy="2907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Print in state</a:t>
          </a:r>
          <a:endParaRPr lang="en-US" sz="1400" b="1" kern="1200" dirty="0"/>
        </a:p>
      </dsp:txBody>
      <dsp:txXfrm>
        <a:off x="3437240" y="2156753"/>
        <a:ext cx="1355119" cy="654296"/>
      </dsp:txXfrm>
    </dsp:sp>
    <dsp:sp modelId="{C025DABF-E671-4879-B893-4BD8080A2DCA}">
      <dsp:nvSpPr>
        <dsp:cNvPr id="0" name=""/>
        <dsp:cNvSpPr/>
      </dsp:nvSpPr>
      <dsp:spPr>
        <a:xfrm>
          <a:off x="3145472" y="2907982"/>
          <a:ext cx="1938655" cy="19386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Print within group</a:t>
          </a:r>
          <a:endParaRPr lang="en-US" sz="1400" b="1" kern="1200" dirty="0"/>
        </a:p>
      </dsp:txBody>
      <dsp:txXfrm>
        <a:off x="3429381" y="3392646"/>
        <a:ext cx="1370836" cy="96932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1" cy="468630"/>
          </a:xfrm>
          <a:prstGeom prst="rect">
            <a:avLst/>
          </a:prstGeom>
        </p:spPr>
        <p:txBody>
          <a:bodyPr vert="horz" lIns="94039" tIns="47020" rIns="94039" bIns="47020" rtlCol="0"/>
          <a:lstStyle>
            <a:lvl1pPr algn="l">
              <a:defRPr sz="1200"/>
            </a:lvl1pPr>
          </a:lstStyle>
          <a:p>
            <a:endParaRPr lang="en-US"/>
          </a:p>
        </p:txBody>
      </p:sp>
      <p:sp>
        <p:nvSpPr>
          <p:cNvPr id="3" name="Date Placeholder 2"/>
          <p:cNvSpPr>
            <a:spLocks noGrp="1"/>
          </p:cNvSpPr>
          <p:nvPr>
            <p:ph type="dt" sz="quarter" idx="1"/>
          </p:nvPr>
        </p:nvSpPr>
        <p:spPr>
          <a:xfrm>
            <a:off x="4014101" y="0"/>
            <a:ext cx="3070861" cy="468630"/>
          </a:xfrm>
          <a:prstGeom prst="rect">
            <a:avLst/>
          </a:prstGeom>
        </p:spPr>
        <p:txBody>
          <a:bodyPr vert="horz" lIns="94039" tIns="47020" rIns="94039" bIns="47020" rtlCol="0"/>
          <a:lstStyle>
            <a:lvl1pPr algn="r">
              <a:defRPr sz="1200"/>
            </a:lvl1pPr>
          </a:lstStyle>
          <a:p>
            <a:fld id="{1EA7726C-ACAE-124E-B040-09E55DEF4DA0}" type="datetimeFigureOut">
              <a:rPr lang="en-US" smtClean="0"/>
              <a:t>6/23/2015</a:t>
            </a:fld>
            <a:endParaRPr lang="en-US"/>
          </a:p>
        </p:txBody>
      </p:sp>
      <p:sp>
        <p:nvSpPr>
          <p:cNvPr id="4" name="Footer Placeholder 3"/>
          <p:cNvSpPr>
            <a:spLocks noGrp="1"/>
          </p:cNvSpPr>
          <p:nvPr>
            <p:ph type="ftr" sz="quarter" idx="2"/>
          </p:nvPr>
        </p:nvSpPr>
        <p:spPr>
          <a:xfrm>
            <a:off x="0" y="8902343"/>
            <a:ext cx="3070861" cy="468630"/>
          </a:xfrm>
          <a:prstGeom prst="rect">
            <a:avLst/>
          </a:prstGeom>
        </p:spPr>
        <p:txBody>
          <a:bodyPr vert="horz" lIns="94039" tIns="47020" rIns="94039" bIns="47020" rtlCol="0" anchor="b"/>
          <a:lstStyle>
            <a:lvl1pPr algn="l">
              <a:defRPr sz="1200"/>
            </a:lvl1pPr>
          </a:lstStyle>
          <a:p>
            <a:endParaRPr lang="en-US"/>
          </a:p>
        </p:txBody>
      </p:sp>
      <p:sp>
        <p:nvSpPr>
          <p:cNvPr id="5" name="Slide Number Placeholder 4"/>
          <p:cNvSpPr>
            <a:spLocks noGrp="1"/>
          </p:cNvSpPr>
          <p:nvPr>
            <p:ph type="sldNum" sz="quarter" idx="3"/>
          </p:nvPr>
        </p:nvSpPr>
        <p:spPr>
          <a:xfrm>
            <a:off x="4014101" y="8902343"/>
            <a:ext cx="3070861" cy="468630"/>
          </a:xfrm>
          <a:prstGeom prst="rect">
            <a:avLst/>
          </a:prstGeom>
        </p:spPr>
        <p:txBody>
          <a:bodyPr vert="horz" lIns="94039" tIns="47020" rIns="94039" bIns="470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1" cy="470799"/>
          </a:xfrm>
          <a:prstGeom prst="rect">
            <a:avLst/>
          </a:prstGeom>
        </p:spPr>
        <p:txBody>
          <a:bodyPr vert="horz" lIns="94039" tIns="47020" rIns="94039" bIns="47020" rtlCol="0"/>
          <a:lstStyle>
            <a:lvl1pPr algn="l">
              <a:defRPr sz="1200"/>
            </a:lvl1pPr>
          </a:lstStyle>
          <a:p>
            <a:endParaRPr lang="en-US"/>
          </a:p>
        </p:txBody>
      </p:sp>
      <p:sp>
        <p:nvSpPr>
          <p:cNvPr id="3" name="Date Placeholder 2"/>
          <p:cNvSpPr>
            <a:spLocks noGrp="1"/>
          </p:cNvSpPr>
          <p:nvPr>
            <p:ph type="dt" idx="1"/>
          </p:nvPr>
        </p:nvSpPr>
        <p:spPr>
          <a:xfrm>
            <a:off x="4014510" y="1"/>
            <a:ext cx="3070861" cy="470799"/>
          </a:xfrm>
          <a:prstGeom prst="rect">
            <a:avLst/>
          </a:prstGeom>
        </p:spPr>
        <p:txBody>
          <a:bodyPr vert="horz" lIns="94039" tIns="47020" rIns="94039" bIns="47020" rtlCol="0"/>
          <a:lstStyle>
            <a:lvl1pPr algn="r">
              <a:defRPr sz="1200"/>
            </a:lvl1pPr>
          </a:lstStyle>
          <a:p>
            <a:fld id="{1869F216-7E78-4EEC-963E-6BEDE5B1527D}" type="datetimeFigureOut">
              <a:rPr lang="en-US" smtClean="0"/>
              <a:t>6/23/2015</a:t>
            </a:fld>
            <a:endParaRPr lang="en-US"/>
          </a:p>
        </p:txBody>
      </p:sp>
      <p:sp>
        <p:nvSpPr>
          <p:cNvPr id="4" name="Slide Image Placeholder 3"/>
          <p:cNvSpPr>
            <a:spLocks noGrp="1" noRot="1" noChangeAspect="1"/>
          </p:cNvSpPr>
          <p:nvPr>
            <p:ph type="sldImg" idx="2"/>
          </p:nvPr>
        </p:nvSpPr>
        <p:spPr>
          <a:xfrm>
            <a:off x="1433513" y="1171575"/>
            <a:ext cx="4219575" cy="3163888"/>
          </a:xfrm>
          <a:prstGeom prst="rect">
            <a:avLst/>
          </a:prstGeom>
          <a:noFill/>
          <a:ln w="12700">
            <a:solidFill>
              <a:prstClr val="black"/>
            </a:solidFill>
          </a:ln>
        </p:spPr>
        <p:txBody>
          <a:bodyPr vert="horz" lIns="94039" tIns="47020" rIns="94039" bIns="47020" rtlCol="0" anchor="ctr"/>
          <a:lstStyle/>
          <a:p>
            <a:endParaRPr lang="en-US"/>
          </a:p>
        </p:txBody>
      </p:sp>
      <p:sp>
        <p:nvSpPr>
          <p:cNvPr id="5" name="Notes Placeholder 4"/>
          <p:cNvSpPr>
            <a:spLocks noGrp="1"/>
          </p:cNvSpPr>
          <p:nvPr>
            <p:ph type="body" sz="quarter" idx="3"/>
          </p:nvPr>
        </p:nvSpPr>
        <p:spPr>
          <a:xfrm>
            <a:off x="708661" y="4510565"/>
            <a:ext cx="5669280" cy="3690460"/>
          </a:xfrm>
          <a:prstGeom prst="rect">
            <a:avLst/>
          </a:prstGeom>
        </p:spPr>
        <p:txBody>
          <a:bodyPr vert="horz" lIns="94039" tIns="47020" rIns="94039" bIns="470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1803"/>
            <a:ext cx="3070861" cy="470798"/>
          </a:xfrm>
          <a:prstGeom prst="rect">
            <a:avLst/>
          </a:prstGeom>
        </p:spPr>
        <p:txBody>
          <a:bodyPr vert="horz" lIns="94039" tIns="47020" rIns="94039" bIns="47020" rtlCol="0" anchor="b"/>
          <a:lstStyle>
            <a:lvl1pPr algn="l">
              <a:defRPr sz="1200"/>
            </a:lvl1pPr>
          </a:lstStyle>
          <a:p>
            <a:endParaRPr lang="en-US"/>
          </a:p>
        </p:txBody>
      </p:sp>
      <p:sp>
        <p:nvSpPr>
          <p:cNvPr id="7" name="Slide Number Placeholder 6"/>
          <p:cNvSpPr>
            <a:spLocks noGrp="1"/>
          </p:cNvSpPr>
          <p:nvPr>
            <p:ph type="sldNum" sz="quarter" idx="5"/>
          </p:nvPr>
        </p:nvSpPr>
        <p:spPr>
          <a:xfrm>
            <a:off x="4014510" y="8901803"/>
            <a:ext cx="3070861" cy="470798"/>
          </a:xfrm>
          <a:prstGeom prst="rect">
            <a:avLst/>
          </a:prstGeom>
        </p:spPr>
        <p:txBody>
          <a:bodyPr vert="horz" lIns="94039" tIns="47020" rIns="94039" bIns="47020" rtlCol="0" anchor="b"/>
          <a:lstStyle>
            <a:lvl1pPr algn="r">
              <a:defRPr sz="1200"/>
            </a:lvl1pPr>
          </a:lstStyle>
          <a:p>
            <a:fld id="{D78A6E5C-B679-493C-8FA6-31BEB0A7764C}" type="slidenum">
              <a:rPr lang="en-US" smtClean="0"/>
              <a:t>‹#›</a:t>
            </a:fld>
            <a:endParaRPr lang="en-US"/>
          </a:p>
        </p:txBody>
      </p:sp>
    </p:spTree>
    <p:extLst>
      <p:ext uri="{BB962C8B-B14F-4D97-AF65-F5344CB8AC3E}">
        <p14:creationId xmlns:p14="http://schemas.microsoft.com/office/powerpoint/2010/main" val="132439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also run seminars aimed at educating stakeholders on these issues </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831" indent="-285704">
              <a:defRPr>
                <a:solidFill>
                  <a:schemeClr val="tx1"/>
                </a:solidFill>
                <a:latin typeface="Arial" pitchFamily="34" charset="0"/>
                <a:cs typeface="Arial" pitchFamily="34" charset="0"/>
              </a:defRPr>
            </a:lvl2pPr>
            <a:lvl3pPr marL="1142817" indent="-228563">
              <a:defRPr>
                <a:solidFill>
                  <a:schemeClr val="tx1"/>
                </a:solidFill>
                <a:latin typeface="Arial" pitchFamily="34" charset="0"/>
                <a:cs typeface="Arial" pitchFamily="34" charset="0"/>
              </a:defRPr>
            </a:lvl3pPr>
            <a:lvl4pPr marL="1599943" indent="-228563">
              <a:defRPr>
                <a:solidFill>
                  <a:schemeClr val="tx1"/>
                </a:solidFill>
                <a:latin typeface="Arial" pitchFamily="34" charset="0"/>
                <a:cs typeface="Arial" pitchFamily="34" charset="0"/>
              </a:defRPr>
            </a:lvl4pPr>
            <a:lvl5pPr marL="2057070" indent="-228563">
              <a:defRPr>
                <a:solidFill>
                  <a:schemeClr val="tx1"/>
                </a:solidFill>
                <a:latin typeface="Arial" pitchFamily="34" charset="0"/>
                <a:cs typeface="Arial" pitchFamily="34" charset="0"/>
              </a:defRPr>
            </a:lvl5pPr>
            <a:lvl6pPr marL="2514197" indent="-228563" defTabSz="457127" eaLnBrk="0" fontAlgn="base" hangingPunct="0">
              <a:spcBef>
                <a:spcPct val="0"/>
              </a:spcBef>
              <a:spcAft>
                <a:spcPct val="0"/>
              </a:spcAft>
              <a:defRPr>
                <a:solidFill>
                  <a:schemeClr val="tx1"/>
                </a:solidFill>
                <a:latin typeface="Arial" pitchFamily="34" charset="0"/>
                <a:cs typeface="Arial" pitchFamily="34" charset="0"/>
              </a:defRPr>
            </a:lvl6pPr>
            <a:lvl7pPr marL="2971324" indent="-228563" defTabSz="457127" eaLnBrk="0" fontAlgn="base" hangingPunct="0">
              <a:spcBef>
                <a:spcPct val="0"/>
              </a:spcBef>
              <a:spcAft>
                <a:spcPct val="0"/>
              </a:spcAft>
              <a:defRPr>
                <a:solidFill>
                  <a:schemeClr val="tx1"/>
                </a:solidFill>
                <a:latin typeface="Arial" pitchFamily="34" charset="0"/>
                <a:cs typeface="Arial" pitchFamily="34" charset="0"/>
              </a:defRPr>
            </a:lvl7pPr>
            <a:lvl8pPr marL="3428450" indent="-228563" defTabSz="457127" eaLnBrk="0" fontAlgn="base" hangingPunct="0">
              <a:spcBef>
                <a:spcPct val="0"/>
              </a:spcBef>
              <a:spcAft>
                <a:spcPct val="0"/>
              </a:spcAft>
              <a:defRPr>
                <a:solidFill>
                  <a:schemeClr val="tx1"/>
                </a:solidFill>
                <a:latin typeface="Arial" pitchFamily="34" charset="0"/>
                <a:cs typeface="Arial" pitchFamily="34" charset="0"/>
              </a:defRPr>
            </a:lvl8pPr>
            <a:lvl9pPr marL="3885577" indent="-228563" defTabSz="457127" eaLnBrk="0" fontAlgn="base" hangingPunct="0">
              <a:spcBef>
                <a:spcPct val="0"/>
              </a:spcBef>
              <a:spcAft>
                <a:spcPct val="0"/>
              </a:spcAft>
              <a:defRPr>
                <a:solidFill>
                  <a:schemeClr val="tx1"/>
                </a:solidFill>
                <a:latin typeface="Arial" pitchFamily="34" charset="0"/>
                <a:cs typeface="Arial" pitchFamily="34" charset="0"/>
              </a:defRPr>
            </a:lvl9pPr>
          </a:lstStyle>
          <a:p>
            <a:fld id="{4C832137-4C5F-402D-A9B8-20984AC981A9}" type="slidenum">
              <a:rPr lang="en-US">
                <a:solidFill>
                  <a:prstClr val="black"/>
                </a:solidFill>
                <a:latin typeface="Calibri" pitchFamily="34" charset="0"/>
              </a:rPr>
              <a:pPr/>
              <a:t>2</a:t>
            </a:fld>
            <a:endParaRPr lang="en-US" dirty="0">
              <a:solidFill>
                <a:prstClr val="black"/>
              </a:solidFill>
              <a:latin typeface="Calibri" pitchFamily="34" charset="0"/>
            </a:endParaRPr>
          </a:p>
        </p:txBody>
      </p:sp>
    </p:spTree>
    <p:extLst>
      <p:ext uri="{BB962C8B-B14F-4D97-AF65-F5344CB8AC3E}">
        <p14:creationId xmlns:p14="http://schemas.microsoft.com/office/powerpoint/2010/main" val="358581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GreenGlass Model Builder is also under development.  But we’ve made some great strides with its design during the last few months.  We had a great opportunity to talk about it at ACRL – with existing group members and with prospective users.  And we’ve already incorporated a couple of elements of Key Feedback from that conference.</a:t>
            </a:r>
          </a:p>
          <a:p>
            <a:endParaRPr lang="en-US" baseline="0" dirty="0" smtClean="0"/>
          </a:p>
          <a:p>
            <a:r>
              <a:rPr lang="en-US" baseline="0" dirty="0" smtClean="0"/>
              <a:t>Group Models are always retention focused.  For many (perhaps MOST) group members, a retention agreement = a safety net, which allows them to subsequently downsize their local collection of print monographs – responsibly and efficiently.</a:t>
            </a:r>
          </a:p>
          <a:p>
            <a:endParaRPr lang="en-US" baseline="0" dirty="0" smtClean="0"/>
          </a:p>
          <a:p>
            <a:r>
              <a:rPr lang="en-US" baseline="0" dirty="0" smtClean="0"/>
              <a:t>Things to point out:</a:t>
            </a:r>
          </a:p>
          <a:p>
            <a:pPr marL="181138" indent="-181138" defTabSz="483035">
              <a:buFont typeface="Arial" panose="020B0604020202020204" pitchFamily="34" charset="0"/>
              <a:buChar char="•"/>
            </a:pPr>
            <a:r>
              <a:rPr lang="en-US" baseline="0" dirty="0" smtClean="0"/>
              <a:t>Retention commitments plotted by library.  The horizontal axis represents size of collection and the vertical axis represents the percentage of the collection that will be retained, given the parameters of a given retention model. </a:t>
            </a:r>
          </a:p>
          <a:p>
            <a:pPr marL="181138" indent="-181138" defTabSz="483035">
              <a:buFont typeface="Arial" panose="020B0604020202020204" pitchFamily="34" charset="0"/>
              <a:buChar char="•"/>
            </a:pPr>
            <a:r>
              <a:rPr lang="en-US" baseline="0" dirty="0" smtClean="0"/>
              <a:t>The blue average retention bar – supports conversations of retention equity</a:t>
            </a:r>
          </a:p>
          <a:p>
            <a:pPr marL="181138" indent="-181138" defTabSz="483035">
              <a:buFont typeface="Arial" panose="020B0604020202020204" pitchFamily="34" charset="0"/>
              <a:buChar char="•"/>
            </a:pPr>
            <a:r>
              <a:rPr lang="en-US" baseline="0" dirty="0" smtClean="0"/>
              <a:t>Users can experiment with which libraries are included in specific retention models.</a:t>
            </a:r>
          </a:p>
          <a:p>
            <a:pPr marL="181138" indent="-181138">
              <a:buFont typeface="Arial" panose="020B0604020202020204" pitchFamily="34" charset="0"/>
              <a:buChar char="•"/>
            </a:pPr>
            <a:r>
              <a:rPr lang="en-US" baseline="0" dirty="0" smtClean="0"/>
              <a:t>Users will build retention models by choosing specific collection attributes from the right margin and setting specific thresholds and retention levels.  </a:t>
            </a:r>
          </a:p>
          <a:p>
            <a:pPr marL="181138" indent="-181138">
              <a:buFont typeface="Arial" panose="020B0604020202020204" pitchFamily="34" charset="0"/>
              <a:buChar char="•"/>
            </a:pPr>
            <a:r>
              <a:rPr lang="en-US" baseline="0" dirty="0" smtClean="0"/>
              <a:t>Unlimited number of rules.   </a:t>
            </a:r>
          </a:p>
          <a:p>
            <a:pPr marL="181138" indent="-181138">
              <a:buFont typeface="Arial" panose="020B0604020202020204" pitchFamily="34" charset="0"/>
              <a:buChar char="•"/>
            </a:pPr>
            <a:r>
              <a:rPr lang="en-US" baseline="0" dirty="0" smtClean="0"/>
              <a:t>Special Categories will be defined by the group.  One use case will be to flag items that are already in high-density storage.  Another use case is to flag items that are non-circulating. Another use-case, is to flag print books for which an electronic edition is also owned.</a:t>
            </a:r>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1125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 number of different retention models have been built and saved (in the left margin) --- the user can bounce back and forth between them, to compare, contrast, discuss, and finally decide.   Conversations about equity are supported via the Average Retention Bar.</a:t>
            </a:r>
          </a:p>
          <a:p>
            <a:endParaRPr lang="en-US" baseline="0" dirty="0" smtClean="0"/>
          </a:p>
          <a:p>
            <a:r>
              <a:rPr lang="en-US" baseline="0" dirty="0" smtClean="0"/>
              <a:t>Since most groups have no experience with this kind of work, they are often interested to know “What have other groups done?”  SCS will pre-populate the G3 Model Builder with the final retention models implemented by other SCS groups – so each new project can take advantage of the learnings of others.</a:t>
            </a:r>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1624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Retention estimates for each model are also available in tabular form.  </a:t>
            </a:r>
          </a:p>
          <a:p>
            <a:endParaRPr lang="en-US" baseline="0" dirty="0" smtClean="0"/>
          </a:p>
          <a:p>
            <a:r>
              <a:rPr lang="en-US" baseline="0" dirty="0" smtClean="0"/>
              <a:t>These kinds of data are the ONLY output from the G3 Model Builder.  Again – this tool is designed to </a:t>
            </a:r>
          </a:p>
          <a:p>
            <a:pPr lvl="2"/>
            <a:r>
              <a:rPr lang="en-US" dirty="0" smtClean="0">
                <a:solidFill>
                  <a:prstClr val="black"/>
                </a:solidFill>
                <a:latin typeface="Calibri Light" panose="020F0302020204030204" pitchFamily="34" charset="0"/>
              </a:rPr>
              <a:t>Help define the group </a:t>
            </a:r>
          </a:p>
          <a:p>
            <a:pPr lvl="2"/>
            <a:r>
              <a:rPr lang="en-US" dirty="0" smtClean="0">
                <a:solidFill>
                  <a:prstClr val="black"/>
                </a:solidFill>
                <a:latin typeface="Calibri Light" panose="020F0302020204030204" pitchFamily="34" charset="0"/>
              </a:rPr>
              <a:t>Introduce new concepts and vocabulary</a:t>
            </a:r>
          </a:p>
          <a:p>
            <a:pPr lvl="2"/>
            <a:r>
              <a:rPr lang="en-US" dirty="0" smtClean="0">
                <a:solidFill>
                  <a:prstClr val="black"/>
                </a:solidFill>
                <a:latin typeface="Calibri Light" panose="020F0302020204030204" pitchFamily="34" charset="0"/>
              </a:rPr>
              <a:t>Facilitate the conversation</a:t>
            </a:r>
          </a:p>
          <a:p>
            <a:pPr lvl="2"/>
            <a:r>
              <a:rPr lang="en-US" dirty="0" smtClean="0">
                <a:solidFill>
                  <a:prstClr val="black"/>
                </a:solidFill>
                <a:latin typeface="Calibri Light" panose="020F0302020204030204" pitchFamily="34" charset="0"/>
              </a:rPr>
              <a:t>Ensure a shared understanding of the retention agreement</a:t>
            </a:r>
          </a:p>
          <a:p>
            <a:endParaRPr lang="en-US" baseline="0" dirty="0" smtClean="0"/>
          </a:p>
          <a:p>
            <a:r>
              <a:rPr lang="en-US" baseline="0" dirty="0" smtClean="0"/>
              <a:t>After a group has finalized their retention model, SCS will allocate retention commitments to each library, and GreenGlass will be reloaded – with additional group-level data elements which will be visible at the item level and which can be used in queries.  This additional data allows libraries to create local weeding scenarios based not only on their own library data, but on group-wide thresholds as well.</a:t>
            </a:r>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87440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035">
              <a:defRPr/>
            </a:pP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32</a:t>
            </a:fld>
            <a:endParaRPr lang="en-US"/>
          </a:p>
        </p:txBody>
      </p:sp>
    </p:spTree>
    <p:extLst>
      <p:ext uri="{BB962C8B-B14F-4D97-AF65-F5344CB8AC3E}">
        <p14:creationId xmlns:p14="http://schemas.microsoft.com/office/powerpoint/2010/main" val="382389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first group project occurred in 2012 – with the Michigan Shared Print Initiative (MI-SPI).  MI-SPI has just committed to a second group project – not quite three years after the first.</a:t>
            </a:r>
          </a:p>
          <a:p>
            <a:endParaRPr lang="en-US" baseline="0" dirty="0" smtClean="0"/>
          </a:p>
          <a:p>
            <a:r>
              <a:rPr lang="en-US" baseline="0" dirty="0" smtClean="0"/>
              <a:t>Overall, we’ve worked with 9 groups and have learned a lot on each project.  </a:t>
            </a:r>
          </a:p>
          <a:p>
            <a:endParaRPr lang="en-US" baseline="0" dirty="0" smtClean="0"/>
          </a:p>
          <a:p>
            <a:r>
              <a:rPr lang="en-US" baseline="0" dirty="0" smtClean="0"/>
              <a:t>Some have been very small groups, TUG – the Tri-University Group in Canada (Guelph, Waterloo, and Wilfred Laurier)</a:t>
            </a:r>
          </a:p>
          <a:p>
            <a:endParaRPr lang="en-US" baseline="0" dirty="0" smtClean="0"/>
          </a:p>
          <a:p>
            <a:r>
              <a:rPr lang="en-US" baseline="0" dirty="0" smtClean="0"/>
              <a:t>CI-CCI – is a group of 5 small liberal arts colleges in central Iowa.</a:t>
            </a:r>
          </a:p>
          <a:p>
            <a:endParaRPr lang="en-US" baseline="0" dirty="0" smtClean="0"/>
          </a:p>
          <a:p>
            <a:r>
              <a:rPr lang="en-US" baseline="0" dirty="0" smtClean="0"/>
              <a:t>Some groups have a shared infrastructure and system --- in other groups this is not the case.</a:t>
            </a:r>
          </a:p>
          <a:p>
            <a:endParaRPr lang="en-US" baseline="0" dirty="0" smtClean="0"/>
          </a:p>
          <a:p>
            <a:r>
              <a:rPr lang="en-US" baseline="0" dirty="0" smtClean="0"/>
              <a:t>ALI – Academic Libraries of Indiana was our biggest project to date with 36 libraries ranging in size from ½ million titles to fewer than 50,000.  </a:t>
            </a:r>
          </a:p>
          <a:p>
            <a:endParaRPr lang="en-US" baseline="0" dirty="0" smtClean="0"/>
          </a:p>
          <a:p>
            <a:r>
              <a:rPr lang="en-US" baseline="0" dirty="0" smtClean="0"/>
              <a:t>We are looking forward to working with EAST – which (along with the MI-SPI group, will be our first group projects that will be able to take advantage of G3.</a:t>
            </a:r>
          </a:p>
          <a:p>
            <a:endParaRPr lang="en-US" baseline="0" dirty="0" smtClean="0"/>
          </a:p>
          <a:p>
            <a:r>
              <a:rPr lang="en-US" baseline="0" dirty="0" smtClean="0"/>
              <a:t>With regard to the retention commitments made so far, they have (for the most part) been informal commitments, made to other members of the group.  To our knowledge, only Maine has formally recorded their commitments in </a:t>
            </a:r>
            <a:r>
              <a:rPr lang="en-US" baseline="0" dirty="0" err="1" smtClean="0"/>
              <a:t>WorldCat</a:t>
            </a:r>
            <a:r>
              <a:rPr lang="en-US" baseline="0" dirty="0" smtClean="0"/>
              <a:t>.  </a:t>
            </a:r>
          </a:p>
          <a:p>
            <a:endParaRPr lang="en-US" baseline="0" dirty="0" smtClean="0"/>
          </a:p>
          <a:p>
            <a:r>
              <a:rPr lang="en-US" baseline="0" dirty="0" smtClean="0"/>
              <a:t>Several reasons for this …..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0626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035">
              <a:defRPr/>
            </a:pP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10</a:t>
            </a:fld>
            <a:endParaRPr lang="en-US"/>
          </a:p>
        </p:txBody>
      </p:sp>
    </p:spTree>
    <p:extLst>
      <p:ext uri="{BB962C8B-B14F-4D97-AF65-F5344CB8AC3E}">
        <p14:creationId xmlns:p14="http://schemas.microsoft.com/office/powerpoint/2010/main" val="4203741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pPr/>
              <a:t>11</a:t>
            </a:fld>
            <a:endParaRPr lang="en-US"/>
          </a:p>
        </p:txBody>
      </p:sp>
    </p:spTree>
    <p:extLst>
      <p:ext uri="{BB962C8B-B14F-4D97-AF65-F5344CB8AC3E}">
        <p14:creationId xmlns:p14="http://schemas.microsoft.com/office/powerpoint/2010/main" val="69763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Sustainable Collection Services starts with the library’s own data, extracted from the ILS.  They cleanse, filter and normalize it – and then match it against </a:t>
            </a:r>
            <a:r>
              <a:rPr lang="en-US" dirty="0" err="1"/>
              <a:t>HathiTrust</a:t>
            </a:r>
            <a:r>
              <a:rPr lang="en-US" dirty="0"/>
              <a:t>, CHOICE, and </a:t>
            </a:r>
            <a:r>
              <a:rPr lang="en-US" dirty="0" err="1"/>
              <a:t>WorldCat</a:t>
            </a:r>
            <a:r>
              <a:rPr lang="en-US" dirty="0"/>
              <a:t>. This enhanced data is then loaded to GreenGlass.  </a:t>
            </a:r>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0309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GreenGlas</a:t>
            </a:r>
            <a:r>
              <a:rPr lang="en-US" baseline="0" dirty="0" smtClean="0"/>
              <a:t>s – first released in 2012 - is designed to facilitate the analysis of a single library collection in the CONTEXT of the collective collection.  Most libraries choose to work with SCS and GreenGlass because they want to responsibly, rationally, and efficiently downsize their print monographs collection.  But the first step is typically to identify resources that are SCARCELY held in the country, in the region, or among a specific group of partner libraries.  </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1745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GreenGlass Collection Visualization feature offers the user new insights into the character of her collection; helps her to see the collection in many ways – most of which will be brand new.  For example, this is the shape of one library’s collection in the context of their named borrowing partners.  The ‘0’ bar on the far left represents all the items owned by ‘my library’ that are not owned by ANY of my primary ILL partners.  The bar on the far right represents items owned by my library that are also held by 30 or more of my primary ILL partners.  The green portions of each bar represent local usage and the black base of each bar represents items with 0 recorded uses.  This GreenGlass Visualization Tool supports up to a dozen different distributions and four overlays – so more than 40 discrete views.  SCS encourages users to familiarize themselves with all these facets – get to know their collection in new ways - so that their interaction with the GreenGlass Query Builder is efficient and intuitive.  </a:t>
            </a:r>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6302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GreenGlass Query Builder allows libraries to slice and dice their collection in an infinite number of ways.  Each time the user enters or changes a new parameter or threshold, the impact can be seen immediately.   The idea here, is that users can efficiently experiment with a wide variety of preservation and/or weeding scenarios.  The list of </a:t>
            </a:r>
            <a:r>
              <a:rPr lang="en-US" dirty="0" smtClean="0"/>
              <a:t>items </a:t>
            </a:r>
            <a:r>
              <a:rPr lang="en-US" dirty="0"/>
              <a:t>that match the current scenario can be viewed online – or downloaded for further manipulation.  </a:t>
            </a:r>
            <a:endParaRPr lang="en-US" dirty="0" smtClean="0"/>
          </a:p>
          <a:p>
            <a:endParaRPr lang="en-US" dirty="0" smtClean="0"/>
          </a:p>
          <a:p>
            <a:r>
              <a:rPr lang="en-US" dirty="0" smtClean="0"/>
              <a:t>So that’s an overview of the current GreenGlass feature set.  Now we’ll move onto Shared Print,</a:t>
            </a:r>
            <a:r>
              <a:rPr lang="en-US" baseline="0" dirty="0" smtClean="0"/>
              <a:t> in the SCS environment.</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958387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intent is that the v</a:t>
            </a:r>
            <a:r>
              <a:rPr lang="en-US" dirty="0" smtClean="0"/>
              <a:t>isualization</a:t>
            </a:r>
            <a:r>
              <a:rPr lang="en-US" baseline="0" dirty="0" smtClean="0"/>
              <a:t> Tools in G3 will transform huge amounts of disparate collections data into engaging, intuitive displays – designed to help users understand the nature of the shared collection --- AND their own library’s respective position within the group.  </a:t>
            </a:r>
          </a:p>
          <a:p>
            <a:endParaRPr lang="en-US" baseline="0" dirty="0" smtClean="0"/>
          </a:p>
          <a:p>
            <a:r>
              <a:rPr lang="en-US" baseline="0" dirty="0" smtClean="0"/>
              <a:t>SCS has just begun the work of designing G3 visualization tools.  The background of this slide represents a recent experiment that offers a view of LC class comparisons across the group.  With regard to subject, we care about relative size AND relative UNIQUENESS within the group.  </a:t>
            </a:r>
          </a:p>
          <a:p>
            <a:endParaRPr lang="en-US" baseline="0" dirty="0" smtClean="0"/>
          </a:p>
          <a:p>
            <a:r>
              <a:rPr lang="en-US" baseline="0" dirty="0" smtClean="0"/>
              <a:t>Just like the intent of the visualization tool in GreenGlass, the visualization tools in G3 are intended to help users learn enough about the shape and patterns of the shared collection, that their subsequent experimentation with the Model builder will be efficient and intuitive.</a:t>
            </a:r>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263198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15448" y="-94465"/>
            <a:ext cx="9382767" cy="131318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6935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70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7" name="Picture 16" descr="ppt-because-tag.ps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100" y="4827586"/>
            <a:ext cx="8216894" cy="607721"/>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www.oclc.org/support/training/portfolios/library-management/sustainable-collections/tutorials/establish-your-list-comparator-lib.en.html"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luggr@oclc.org" TargetMode="External"/><Relationship Id="rId2" Type="http://schemas.openxmlformats.org/officeDocument/2006/relationships/hyperlink" Target="mailto:breedina@oclc.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2038700" cy="569387"/>
          </a:xfrm>
        </p:spPr>
        <p:txBody>
          <a:bodyPr/>
          <a:lstStyle/>
          <a:p>
            <a:r>
              <a:rPr lang="en-US" dirty="0" smtClean="0"/>
              <a:t>June 23, </a:t>
            </a:r>
            <a:r>
              <a:rPr lang="en-US" dirty="0" smtClean="0"/>
              <a:t>2015</a:t>
            </a:r>
            <a:endParaRPr lang="en-US" dirty="0"/>
          </a:p>
        </p:txBody>
      </p:sp>
      <p:sp>
        <p:nvSpPr>
          <p:cNvPr id="3" name="Text Placeholder 2"/>
          <p:cNvSpPr>
            <a:spLocks noGrp="1"/>
          </p:cNvSpPr>
          <p:nvPr>
            <p:ph type="body" sz="quarter" idx="16"/>
          </p:nvPr>
        </p:nvSpPr>
        <p:spPr/>
        <p:txBody>
          <a:bodyPr>
            <a:normAutofit fontScale="92500"/>
          </a:bodyPr>
          <a:lstStyle/>
          <a:p>
            <a:r>
              <a:rPr lang="en-US" dirty="0" smtClean="0"/>
              <a:t>MI-SPI</a:t>
            </a:r>
            <a:r>
              <a:rPr lang="en-US" dirty="0" smtClean="0"/>
              <a:t> </a:t>
            </a:r>
            <a:r>
              <a:rPr lang="en-US" dirty="0" smtClean="0"/>
              <a:t>Collection Analysis</a:t>
            </a:r>
            <a:endParaRPr lang="en-US" dirty="0"/>
          </a:p>
        </p:txBody>
      </p:sp>
      <p:sp>
        <p:nvSpPr>
          <p:cNvPr id="4" name="Text Placeholder 3"/>
          <p:cNvSpPr>
            <a:spLocks noGrp="1"/>
          </p:cNvSpPr>
          <p:nvPr>
            <p:ph type="body" sz="quarter" idx="17"/>
          </p:nvPr>
        </p:nvSpPr>
        <p:spPr>
          <a:xfrm>
            <a:off x="728694" y="4014387"/>
            <a:ext cx="3476401" cy="400110"/>
          </a:xfrm>
        </p:spPr>
        <p:txBody>
          <a:bodyPr/>
          <a:lstStyle/>
          <a:p>
            <a:r>
              <a:rPr lang="en-US" dirty="0" smtClean="0"/>
              <a:t>Rick Lugg </a:t>
            </a:r>
            <a:r>
              <a:rPr lang="en-US" dirty="0" smtClean="0"/>
              <a:t>&amp; Andy Breeding</a:t>
            </a:r>
            <a:endParaRPr lang="en-US" dirty="0"/>
          </a:p>
        </p:txBody>
      </p:sp>
      <p:sp>
        <p:nvSpPr>
          <p:cNvPr id="5" name="Text Placeholder 4"/>
          <p:cNvSpPr>
            <a:spLocks noGrp="1"/>
          </p:cNvSpPr>
          <p:nvPr>
            <p:ph type="body" sz="quarter" idx="18"/>
          </p:nvPr>
        </p:nvSpPr>
        <p:spPr>
          <a:xfrm>
            <a:off x="728694" y="4415447"/>
            <a:ext cx="3819315" cy="307777"/>
          </a:xfrm>
        </p:spPr>
        <p:txBody>
          <a:bodyPr/>
          <a:lstStyle/>
          <a:p>
            <a:r>
              <a:rPr lang="en-US" dirty="0" smtClean="0"/>
              <a:t>Sustainable Collection Services/OCLC</a:t>
            </a:r>
            <a:endParaRPr lang="en-US" dirty="0"/>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5857385" y="3392958"/>
            <a:ext cx="2153507" cy="2083050"/>
            <a:chOff x="5857385" y="3392958"/>
            <a:chExt cx="2153507" cy="2083050"/>
          </a:xfrm>
        </p:grpSpPr>
        <p:pic>
          <p:nvPicPr>
            <p:cNvPr id="65" name="Picture 64"/>
            <p:cNvPicPr>
              <a:picLocks noChangeAspect="1"/>
            </p:cNvPicPr>
            <p:nvPr/>
          </p:nvPicPr>
          <p:blipFill rotWithShape="1">
            <a:blip r:embed="rId3"/>
            <a:srcRect l="76888" t="48037" r="-4474" b="34203"/>
            <a:stretch/>
          </p:blipFill>
          <p:spPr>
            <a:xfrm rot="159573">
              <a:off x="6228419" y="3392958"/>
              <a:ext cx="1695672" cy="1064576"/>
            </a:xfrm>
            <a:prstGeom prst="rect">
              <a:avLst/>
            </a:prstGeom>
          </p:spPr>
        </p:pic>
        <p:grpSp>
          <p:nvGrpSpPr>
            <p:cNvPr id="27" name="Group 26"/>
            <p:cNvGrpSpPr/>
            <p:nvPr/>
          </p:nvGrpSpPr>
          <p:grpSpPr>
            <a:xfrm>
              <a:off x="5857385" y="4302493"/>
              <a:ext cx="2153507" cy="1173515"/>
              <a:chOff x="5475847" y="3817892"/>
              <a:chExt cx="2153507" cy="1290867"/>
            </a:xfrm>
          </p:grpSpPr>
          <p:sp>
            <p:nvSpPr>
              <p:cNvPr id="28" name="Rounded Rectangle 27"/>
              <p:cNvSpPr/>
              <p:nvPr/>
            </p:nvSpPr>
            <p:spPr>
              <a:xfrm>
                <a:off x="5580678" y="3817892"/>
                <a:ext cx="2048676" cy="1290867"/>
              </a:xfrm>
              <a:prstGeom prst="roundRect">
                <a:avLst/>
              </a:prstGeom>
            </p:spPr>
            <p:style>
              <a:lnRef idx="2">
                <a:schemeClr val="lt1">
                  <a:hueOff val="0"/>
                  <a:satOff val="0"/>
                  <a:lumOff val="0"/>
                  <a:alphaOff val="0"/>
                </a:schemeClr>
              </a:lnRef>
              <a:fillRef idx="1">
                <a:schemeClr val="accent2">
                  <a:hueOff val="-4774260"/>
                  <a:satOff val="-4172"/>
                  <a:lumOff val="-294"/>
                  <a:alphaOff val="0"/>
                </a:schemeClr>
              </a:fillRef>
              <a:effectRef idx="0">
                <a:schemeClr val="accent2">
                  <a:hueOff val="-4774260"/>
                  <a:satOff val="-4172"/>
                  <a:lumOff val="-294"/>
                  <a:alphaOff val="0"/>
                </a:schemeClr>
              </a:effectRef>
              <a:fontRef idx="minor">
                <a:schemeClr val="lt1"/>
              </a:fontRef>
            </p:style>
          </p:sp>
          <p:sp>
            <p:nvSpPr>
              <p:cNvPr id="29" name="Rounded Rectangle 4"/>
              <p:cNvSpPr/>
              <p:nvPr/>
            </p:nvSpPr>
            <p:spPr>
              <a:xfrm>
                <a:off x="5475847" y="3880908"/>
                <a:ext cx="2090492" cy="1164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44575">
                  <a:lnSpc>
                    <a:spcPct val="90000"/>
                  </a:lnSpc>
                  <a:spcBef>
                    <a:spcPct val="0"/>
                  </a:spcBef>
                  <a:spcAft>
                    <a:spcPct val="35000"/>
                  </a:spcAft>
                </a:pPr>
                <a:r>
                  <a:rPr lang="en-US" sz="2350" kern="1200" dirty="0" smtClean="0"/>
                  <a:t>Allocate retention        commitments</a:t>
                </a:r>
                <a:endParaRPr lang="en-US" sz="2350" kern="1200" dirty="0"/>
              </a:p>
            </p:txBody>
          </p:sp>
        </p:grpSp>
      </p:grpSp>
      <p:grpSp>
        <p:nvGrpSpPr>
          <p:cNvPr id="81" name="Group 80"/>
          <p:cNvGrpSpPr/>
          <p:nvPr/>
        </p:nvGrpSpPr>
        <p:grpSpPr>
          <a:xfrm>
            <a:off x="6512514" y="1910951"/>
            <a:ext cx="1766571" cy="1800192"/>
            <a:chOff x="6512514" y="1910951"/>
            <a:chExt cx="1766571" cy="1800192"/>
          </a:xfrm>
        </p:grpSpPr>
        <p:pic>
          <p:nvPicPr>
            <p:cNvPr id="62" name="Picture 61"/>
            <p:cNvPicPr>
              <a:picLocks noChangeAspect="1"/>
            </p:cNvPicPr>
            <p:nvPr/>
          </p:nvPicPr>
          <p:blipFill rotWithShape="1">
            <a:blip r:embed="rId3"/>
            <a:srcRect l="79257" t="24550" r="-6843" b="57690"/>
            <a:stretch/>
          </p:blipFill>
          <p:spPr>
            <a:xfrm rot="159573">
              <a:off x="6512514" y="1910951"/>
              <a:ext cx="1695672" cy="1064576"/>
            </a:xfrm>
            <a:prstGeom prst="rect">
              <a:avLst/>
            </a:prstGeom>
          </p:spPr>
        </p:pic>
        <p:grpSp>
          <p:nvGrpSpPr>
            <p:cNvPr id="24" name="Group 23"/>
            <p:cNvGrpSpPr/>
            <p:nvPr/>
          </p:nvGrpSpPr>
          <p:grpSpPr>
            <a:xfrm>
              <a:off x="6519196" y="2845743"/>
              <a:ext cx="1759889" cy="865400"/>
              <a:chOff x="5952664" y="2422374"/>
              <a:chExt cx="1759889" cy="865400"/>
            </a:xfrm>
          </p:grpSpPr>
          <p:sp>
            <p:nvSpPr>
              <p:cNvPr id="25" name="Rounded Rectangle 24"/>
              <p:cNvSpPr/>
              <p:nvPr/>
            </p:nvSpPr>
            <p:spPr>
              <a:xfrm>
                <a:off x="6070468" y="2422374"/>
                <a:ext cx="1524280" cy="865400"/>
              </a:xfrm>
              <a:prstGeom prst="roundRect">
                <a:avLst/>
              </a:prstGeom>
            </p:spPr>
            <p:style>
              <a:lnRef idx="2">
                <a:schemeClr val="lt1">
                  <a:hueOff val="0"/>
                  <a:satOff val="0"/>
                  <a:lumOff val="0"/>
                  <a:alphaOff val="0"/>
                </a:schemeClr>
              </a:lnRef>
              <a:fillRef idx="1">
                <a:schemeClr val="accent2">
                  <a:hueOff val="-3182840"/>
                  <a:satOff val="-2781"/>
                  <a:lumOff val="-196"/>
                  <a:alphaOff val="0"/>
                </a:schemeClr>
              </a:fillRef>
              <a:effectRef idx="0">
                <a:schemeClr val="accent2">
                  <a:hueOff val="-3182840"/>
                  <a:satOff val="-2781"/>
                  <a:lumOff val="-196"/>
                  <a:alphaOff val="0"/>
                </a:schemeClr>
              </a:effectRef>
              <a:fontRef idx="minor">
                <a:schemeClr val="lt1"/>
              </a:fontRef>
            </p:style>
          </p:sp>
          <p:sp>
            <p:nvSpPr>
              <p:cNvPr id="26" name="Rounded Rectangle 4"/>
              <p:cNvSpPr/>
              <p:nvPr/>
            </p:nvSpPr>
            <p:spPr>
              <a:xfrm>
                <a:off x="5952664" y="2464619"/>
                <a:ext cx="1759889" cy="7809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Decision support</a:t>
                </a:r>
                <a:endParaRPr lang="en-US" sz="2400" kern="1200" dirty="0"/>
              </a:p>
            </p:txBody>
          </p:sp>
        </p:grpSp>
      </p:grpSp>
      <p:grpSp>
        <p:nvGrpSpPr>
          <p:cNvPr id="80" name="Group 79"/>
          <p:cNvGrpSpPr/>
          <p:nvPr/>
        </p:nvGrpSpPr>
        <p:grpSpPr>
          <a:xfrm>
            <a:off x="5122228" y="468226"/>
            <a:ext cx="2663891" cy="1700442"/>
            <a:chOff x="5122228" y="468226"/>
            <a:chExt cx="2663891" cy="1700442"/>
          </a:xfrm>
        </p:grpSpPr>
        <p:pic>
          <p:nvPicPr>
            <p:cNvPr id="51" name="Picture 50"/>
            <p:cNvPicPr>
              <a:picLocks noChangeAspect="1"/>
            </p:cNvPicPr>
            <p:nvPr/>
          </p:nvPicPr>
          <p:blipFill rotWithShape="1">
            <a:blip r:embed="rId3"/>
            <a:srcRect l="56662" b="82240"/>
            <a:stretch/>
          </p:blipFill>
          <p:spPr>
            <a:xfrm rot="159573">
              <a:off x="5122228" y="468226"/>
              <a:ext cx="2663891" cy="1064576"/>
            </a:xfrm>
            <a:prstGeom prst="rect">
              <a:avLst/>
            </a:prstGeom>
          </p:spPr>
        </p:pic>
        <p:grpSp>
          <p:nvGrpSpPr>
            <p:cNvPr id="21" name="Group 20"/>
            <p:cNvGrpSpPr/>
            <p:nvPr/>
          </p:nvGrpSpPr>
          <p:grpSpPr>
            <a:xfrm>
              <a:off x="6075602" y="1061816"/>
              <a:ext cx="1701546" cy="1106852"/>
              <a:chOff x="5467003" y="786189"/>
              <a:chExt cx="1871701" cy="1006229"/>
            </a:xfrm>
          </p:grpSpPr>
          <p:sp>
            <p:nvSpPr>
              <p:cNvPr id="22" name="Rounded Rectangle 21"/>
              <p:cNvSpPr/>
              <p:nvPr/>
            </p:nvSpPr>
            <p:spPr>
              <a:xfrm>
                <a:off x="5467003" y="786189"/>
                <a:ext cx="1871701" cy="1006229"/>
              </a:xfrm>
              <a:prstGeom prst="roundRect">
                <a:avLst/>
              </a:prstGeom>
            </p:spPr>
            <p:style>
              <a:lnRef idx="2">
                <a:schemeClr val="lt1">
                  <a:hueOff val="0"/>
                  <a:satOff val="0"/>
                  <a:lumOff val="0"/>
                  <a:alphaOff val="0"/>
                </a:schemeClr>
              </a:lnRef>
              <a:fillRef idx="1">
                <a:schemeClr val="accent2">
                  <a:hueOff val="-1591420"/>
                  <a:satOff val="-1391"/>
                  <a:lumOff val="-98"/>
                  <a:alphaOff val="0"/>
                </a:schemeClr>
              </a:fillRef>
              <a:effectRef idx="0">
                <a:schemeClr val="accent2">
                  <a:hueOff val="-1591420"/>
                  <a:satOff val="-1391"/>
                  <a:lumOff val="-98"/>
                  <a:alphaOff val="0"/>
                </a:schemeClr>
              </a:effectRef>
              <a:fontRef idx="minor">
                <a:schemeClr val="lt1"/>
              </a:fontRef>
            </p:style>
          </p:sp>
          <p:sp>
            <p:nvSpPr>
              <p:cNvPr id="23" name="Rounded Rectangle 4"/>
              <p:cNvSpPr/>
              <p:nvPr/>
            </p:nvSpPr>
            <p:spPr>
              <a:xfrm>
                <a:off x="5516124" y="835309"/>
                <a:ext cx="1773461" cy="907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Analyze </a:t>
                </a:r>
                <a:r>
                  <a:rPr lang="en-US" sz="2400" dirty="0"/>
                  <a:t>c</a:t>
                </a:r>
                <a:r>
                  <a:rPr lang="en-US" sz="2400" kern="1200" dirty="0" smtClean="0"/>
                  <a:t>ollection data</a:t>
                </a:r>
                <a:endParaRPr lang="en-US" sz="2400" kern="1200" dirty="0"/>
              </a:p>
            </p:txBody>
          </p:sp>
        </p:grpSp>
      </p:grpSp>
      <p:grpSp>
        <p:nvGrpSpPr>
          <p:cNvPr id="18" name="Group 17"/>
          <p:cNvGrpSpPr/>
          <p:nvPr/>
        </p:nvGrpSpPr>
        <p:grpSpPr>
          <a:xfrm>
            <a:off x="3866902" y="201915"/>
            <a:ext cx="1762951" cy="1113873"/>
            <a:chOff x="3105564" y="13"/>
            <a:chExt cx="1762951" cy="1113873"/>
          </a:xfrm>
        </p:grpSpPr>
        <p:sp>
          <p:nvSpPr>
            <p:cNvPr id="19" name="Rounded Rectangle 18"/>
            <p:cNvSpPr/>
            <p:nvPr/>
          </p:nvSpPr>
          <p:spPr>
            <a:xfrm>
              <a:off x="3136266" y="13"/>
              <a:ext cx="1701546" cy="1113873"/>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Rounded Rectangle 4"/>
            <p:cNvSpPr/>
            <p:nvPr/>
          </p:nvSpPr>
          <p:spPr>
            <a:xfrm>
              <a:off x="3105564" y="54388"/>
              <a:ext cx="1762951" cy="1005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Define the group or </a:t>
              </a:r>
              <a:r>
                <a:rPr lang="en-US" sz="2400" dirty="0"/>
                <a:t>e</a:t>
              </a:r>
              <a:r>
                <a:rPr lang="en-US" sz="2400" kern="1200" dirty="0" smtClean="0"/>
                <a:t>ntity</a:t>
              </a:r>
              <a:endParaRPr lang="en-US" sz="2400" kern="1200" dirty="0"/>
            </a:p>
          </p:txBody>
        </p:sp>
      </p:grpSp>
      <p:pic>
        <p:nvPicPr>
          <p:cNvPr id="54" name="Picture 53"/>
          <p:cNvPicPr>
            <a:picLocks noChangeAspect="1"/>
          </p:cNvPicPr>
          <p:nvPr/>
        </p:nvPicPr>
        <p:blipFill>
          <a:blip r:embed="rId4"/>
          <a:stretch>
            <a:fillRect/>
          </a:stretch>
        </p:blipFill>
        <p:spPr>
          <a:xfrm>
            <a:off x="751543" y="2736423"/>
            <a:ext cx="5105842" cy="1188823"/>
          </a:xfrm>
          <a:prstGeom prst="rect">
            <a:avLst/>
          </a:prstGeom>
        </p:spPr>
      </p:pic>
      <p:sp>
        <p:nvSpPr>
          <p:cNvPr id="30" name="Footer Placeholder 1"/>
          <p:cNvSpPr txBox="1">
            <a:spLocks/>
          </p:cNvSpPr>
          <p:nvPr/>
        </p:nvSpPr>
        <p:spPr>
          <a:xfrm>
            <a:off x="5486401" y="6192769"/>
            <a:ext cx="3416060" cy="293688"/>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endParaRPr lang="en-US" dirty="0">
              <a:solidFill>
                <a:prstClr val="black">
                  <a:tint val="75000"/>
                </a:prstClr>
              </a:solidFill>
            </a:endParaRPr>
          </a:p>
        </p:txBody>
      </p:sp>
    </p:spTree>
    <p:extLst>
      <p:ext uri="{BB962C8B-B14F-4D97-AF65-F5344CB8AC3E}">
        <p14:creationId xmlns:p14="http://schemas.microsoft.com/office/powerpoint/2010/main" val="362769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29"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grpSp>
        <p:nvGrpSpPr>
          <p:cNvPr id="88" name="Group 87"/>
          <p:cNvGrpSpPr/>
          <p:nvPr/>
        </p:nvGrpSpPr>
        <p:grpSpPr>
          <a:xfrm>
            <a:off x="1510656" y="332056"/>
            <a:ext cx="2808381" cy="2641716"/>
            <a:chOff x="1474561" y="336309"/>
            <a:chExt cx="2808381" cy="2641716"/>
          </a:xfrm>
        </p:grpSpPr>
        <p:pic>
          <p:nvPicPr>
            <p:cNvPr id="71" name="Picture 70"/>
            <p:cNvPicPr>
              <a:picLocks noChangeAspect="1"/>
            </p:cNvPicPr>
            <p:nvPr/>
          </p:nvPicPr>
          <p:blipFill rotWithShape="1">
            <a:blip r:embed="rId3"/>
            <a:srcRect l="16996" t="264" r="57276" b="84907"/>
            <a:stretch/>
          </p:blipFill>
          <p:spPr>
            <a:xfrm rot="159573">
              <a:off x="2701448" y="336309"/>
              <a:ext cx="1581494" cy="888893"/>
            </a:xfrm>
            <a:prstGeom prst="rect">
              <a:avLst/>
            </a:prstGeom>
          </p:spPr>
        </p:pic>
        <p:grpSp>
          <p:nvGrpSpPr>
            <p:cNvPr id="87" name="Group 86"/>
            <p:cNvGrpSpPr/>
            <p:nvPr/>
          </p:nvGrpSpPr>
          <p:grpSpPr>
            <a:xfrm>
              <a:off x="1474561" y="875430"/>
              <a:ext cx="1740726" cy="2102595"/>
              <a:chOff x="1474561" y="875430"/>
              <a:chExt cx="1740726" cy="2102595"/>
            </a:xfrm>
          </p:grpSpPr>
          <p:grpSp>
            <p:nvGrpSpPr>
              <p:cNvPr id="42" name="Group 41"/>
              <p:cNvGrpSpPr/>
              <p:nvPr/>
            </p:nvGrpSpPr>
            <p:grpSpPr>
              <a:xfrm>
                <a:off x="1497648" y="875430"/>
                <a:ext cx="1717639" cy="1293239"/>
                <a:chOff x="1042522" y="655980"/>
                <a:chExt cx="1717639" cy="1293239"/>
              </a:xfrm>
            </p:grpSpPr>
            <p:sp>
              <p:nvSpPr>
                <p:cNvPr id="43" name="Rounded Rectangle 42"/>
                <p:cNvSpPr/>
                <p:nvPr/>
              </p:nvSpPr>
              <p:spPr>
                <a:xfrm>
                  <a:off x="1042522" y="655980"/>
                  <a:ext cx="1717639" cy="1293239"/>
                </a:xfrm>
                <a:prstGeom prst="roundRect">
                  <a:avLst/>
                </a:prstGeom>
              </p:spPr>
              <p:style>
                <a:lnRef idx="2">
                  <a:schemeClr val="lt1">
                    <a:hueOff val="0"/>
                    <a:satOff val="0"/>
                    <a:lumOff val="0"/>
                    <a:alphaOff val="0"/>
                  </a:schemeClr>
                </a:lnRef>
                <a:fillRef idx="1">
                  <a:schemeClr val="accent2">
                    <a:hueOff val="-12731361"/>
                    <a:satOff val="-11125"/>
                    <a:lumOff val="-784"/>
                    <a:alphaOff val="0"/>
                  </a:schemeClr>
                </a:fillRef>
                <a:effectRef idx="0">
                  <a:schemeClr val="accent2">
                    <a:hueOff val="-12731361"/>
                    <a:satOff val="-11125"/>
                    <a:lumOff val="-784"/>
                    <a:alphaOff val="0"/>
                  </a:schemeClr>
                </a:effectRef>
                <a:fontRef idx="minor">
                  <a:schemeClr val="lt1"/>
                </a:fontRef>
              </p:style>
            </p:sp>
            <p:sp>
              <p:nvSpPr>
                <p:cNvPr id="44" name="Rounded Rectangle 4"/>
                <p:cNvSpPr/>
                <p:nvPr/>
              </p:nvSpPr>
              <p:spPr>
                <a:xfrm>
                  <a:off x="1105653" y="712300"/>
                  <a:ext cx="1591377" cy="1166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400" dirty="0" smtClean="0">
                      <a:solidFill>
                        <a:prstClr val="white"/>
                      </a:solidFill>
                      <a:latin typeface="Calibri"/>
                    </a:rPr>
                    <a:t>Review reconsider renew</a:t>
                  </a:r>
                  <a:endParaRPr lang="en-US" sz="2400" dirty="0">
                    <a:solidFill>
                      <a:prstClr val="white"/>
                    </a:solidFill>
                    <a:latin typeface="Calibri"/>
                  </a:endParaRPr>
                </a:p>
              </p:txBody>
            </p:sp>
          </p:grpSp>
          <p:pic>
            <p:nvPicPr>
              <p:cNvPr id="70" name="Picture 69"/>
              <p:cNvPicPr>
                <a:picLocks noChangeAspect="1"/>
              </p:cNvPicPr>
              <p:nvPr/>
            </p:nvPicPr>
            <p:blipFill rotWithShape="1">
              <a:blip r:embed="rId3"/>
              <a:srcRect l="-1523" t="32596" r="75795" b="54314"/>
              <a:stretch/>
            </p:blipFill>
            <p:spPr>
              <a:xfrm rot="159573">
                <a:off x="1474561" y="2193381"/>
                <a:ext cx="1581494" cy="784644"/>
              </a:xfrm>
              <a:prstGeom prst="rect">
                <a:avLst/>
              </a:prstGeom>
            </p:spPr>
          </p:pic>
        </p:grpSp>
      </p:grpSp>
      <p:grpSp>
        <p:nvGrpSpPr>
          <p:cNvPr id="86" name="Group 85"/>
          <p:cNvGrpSpPr/>
          <p:nvPr/>
        </p:nvGrpSpPr>
        <p:grpSpPr>
          <a:xfrm>
            <a:off x="902995" y="1789486"/>
            <a:ext cx="5059221" cy="2215426"/>
            <a:chOff x="902995" y="1789486"/>
            <a:chExt cx="5059221" cy="2215426"/>
          </a:xfrm>
        </p:grpSpPr>
        <p:pic>
          <p:nvPicPr>
            <p:cNvPr id="69" name="Picture 68"/>
            <p:cNvPicPr>
              <a:picLocks noChangeAspect="1"/>
            </p:cNvPicPr>
            <p:nvPr/>
          </p:nvPicPr>
          <p:blipFill rotWithShape="1">
            <a:blip r:embed="rId3"/>
            <a:srcRect l="-4270" t="47700" r="78542" b="37471"/>
            <a:stretch/>
          </p:blipFill>
          <p:spPr>
            <a:xfrm rot="159573">
              <a:off x="1259527" y="3116019"/>
              <a:ext cx="1581494" cy="888893"/>
            </a:xfrm>
            <a:prstGeom prst="rect">
              <a:avLst/>
            </a:prstGeom>
          </p:spPr>
        </p:pic>
        <p:grpSp>
          <p:nvGrpSpPr>
            <p:cNvPr id="59" name="Group 58"/>
            <p:cNvGrpSpPr/>
            <p:nvPr/>
          </p:nvGrpSpPr>
          <p:grpSpPr>
            <a:xfrm>
              <a:off x="902995" y="1789486"/>
              <a:ext cx="5059221" cy="1457513"/>
              <a:chOff x="901048" y="1815626"/>
              <a:chExt cx="5059221" cy="1457513"/>
            </a:xfrm>
          </p:grpSpPr>
          <p:cxnSp>
            <p:nvCxnSpPr>
              <p:cNvPr id="12" name="Straight Arrow Connector 11"/>
              <p:cNvCxnSpPr/>
              <p:nvPr/>
            </p:nvCxnSpPr>
            <p:spPr>
              <a:xfrm flipV="1">
                <a:off x="2363132" y="1815626"/>
                <a:ext cx="3597137" cy="966977"/>
              </a:xfrm>
              <a:prstGeom prst="straightConnector1">
                <a:avLst/>
              </a:prstGeom>
              <a:ln w="76200" cmpd="sng">
                <a:solidFill>
                  <a:srgbClr val="874B2B"/>
                </a:solidFill>
                <a:tailEnd type="arrow"/>
              </a:ln>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901048" y="2737649"/>
                <a:ext cx="1349748" cy="535490"/>
                <a:chOff x="466571" y="2455358"/>
                <a:chExt cx="1349748" cy="535490"/>
              </a:xfrm>
            </p:grpSpPr>
            <p:sp>
              <p:nvSpPr>
                <p:cNvPr id="40" name="Rounded Rectangle 39"/>
                <p:cNvSpPr/>
                <p:nvPr/>
              </p:nvSpPr>
              <p:spPr>
                <a:xfrm>
                  <a:off x="466571" y="2455358"/>
                  <a:ext cx="1349748" cy="535490"/>
                </a:xfrm>
                <a:prstGeom prst="roundRect">
                  <a:avLst/>
                </a:prstGeom>
              </p:spPr>
              <p:style>
                <a:lnRef idx="2">
                  <a:schemeClr val="lt1">
                    <a:hueOff val="0"/>
                    <a:satOff val="0"/>
                    <a:lumOff val="0"/>
                    <a:alphaOff val="0"/>
                  </a:schemeClr>
                </a:lnRef>
                <a:fillRef idx="1">
                  <a:schemeClr val="accent2">
                    <a:hueOff val="-11139941"/>
                    <a:satOff val="-9734"/>
                    <a:lumOff val="-686"/>
                    <a:alphaOff val="0"/>
                  </a:schemeClr>
                </a:fillRef>
                <a:effectRef idx="0">
                  <a:schemeClr val="accent2">
                    <a:hueOff val="-11139941"/>
                    <a:satOff val="-9734"/>
                    <a:lumOff val="-686"/>
                    <a:alphaOff val="0"/>
                  </a:schemeClr>
                </a:effectRef>
                <a:fontRef idx="minor">
                  <a:schemeClr val="lt1"/>
                </a:fontRef>
              </p:style>
            </p:sp>
            <p:sp>
              <p:nvSpPr>
                <p:cNvPr id="41" name="Rounded Rectangle 4"/>
                <p:cNvSpPr/>
                <p:nvPr/>
              </p:nvSpPr>
              <p:spPr>
                <a:xfrm>
                  <a:off x="492711" y="2481498"/>
                  <a:ext cx="1297468" cy="4832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400" dirty="0" smtClean="0">
                      <a:solidFill>
                        <a:prstClr val="white"/>
                      </a:solidFill>
                      <a:latin typeface="Calibri"/>
                    </a:rPr>
                    <a:t>Access</a:t>
                  </a:r>
                  <a:endParaRPr lang="en-US" sz="2400" dirty="0">
                    <a:solidFill>
                      <a:prstClr val="white"/>
                    </a:solidFill>
                    <a:latin typeface="Calibri"/>
                  </a:endParaRPr>
                </a:p>
              </p:txBody>
            </p:sp>
          </p:grpSp>
        </p:grpSp>
      </p:grpSp>
      <p:grpSp>
        <p:nvGrpSpPr>
          <p:cNvPr id="85" name="Group 84"/>
          <p:cNvGrpSpPr/>
          <p:nvPr/>
        </p:nvGrpSpPr>
        <p:grpSpPr>
          <a:xfrm>
            <a:off x="799403" y="3851106"/>
            <a:ext cx="2251689" cy="1366843"/>
            <a:chOff x="799403" y="3851106"/>
            <a:chExt cx="2251689" cy="1366843"/>
          </a:xfrm>
        </p:grpSpPr>
        <p:pic>
          <p:nvPicPr>
            <p:cNvPr id="68" name="Picture 67"/>
            <p:cNvPicPr>
              <a:picLocks noChangeAspect="1"/>
            </p:cNvPicPr>
            <p:nvPr/>
          </p:nvPicPr>
          <p:blipFill rotWithShape="1">
            <a:blip r:embed="rId3"/>
            <a:srcRect l="59" t="67752" r="74213" b="17419"/>
            <a:stretch/>
          </p:blipFill>
          <p:spPr>
            <a:xfrm rot="159573">
              <a:off x="1469598" y="4329056"/>
              <a:ext cx="1581494" cy="888893"/>
            </a:xfrm>
            <a:prstGeom prst="rect">
              <a:avLst/>
            </a:prstGeom>
          </p:spPr>
        </p:pic>
        <p:grpSp>
          <p:nvGrpSpPr>
            <p:cNvPr id="36" name="Group 35"/>
            <p:cNvGrpSpPr/>
            <p:nvPr/>
          </p:nvGrpSpPr>
          <p:grpSpPr>
            <a:xfrm>
              <a:off x="799403" y="3851106"/>
              <a:ext cx="1699510" cy="584837"/>
              <a:chOff x="321352" y="3484691"/>
              <a:chExt cx="1699510" cy="584837"/>
            </a:xfrm>
          </p:grpSpPr>
          <p:sp>
            <p:nvSpPr>
              <p:cNvPr id="37" name="Rounded Rectangle 36"/>
              <p:cNvSpPr/>
              <p:nvPr/>
            </p:nvSpPr>
            <p:spPr>
              <a:xfrm>
                <a:off x="321352" y="3484691"/>
                <a:ext cx="1699510" cy="584837"/>
              </a:xfrm>
              <a:prstGeom prst="roundRect">
                <a:avLst/>
              </a:prstGeom>
            </p:spPr>
            <p:style>
              <a:lnRef idx="2">
                <a:schemeClr val="lt1">
                  <a:hueOff val="0"/>
                  <a:satOff val="0"/>
                  <a:lumOff val="0"/>
                  <a:alphaOff val="0"/>
                </a:schemeClr>
              </a:lnRef>
              <a:fillRef idx="1">
                <a:schemeClr val="accent2">
                  <a:hueOff val="-9548521"/>
                  <a:satOff val="-8344"/>
                  <a:lumOff val="-588"/>
                  <a:alphaOff val="0"/>
                </a:schemeClr>
              </a:fillRef>
              <a:effectRef idx="0">
                <a:schemeClr val="accent2">
                  <a:hueOff val="-9548521"/>
                  <a:satOff val="-8344"/>
                  <a:lumOff val="-588"/>
                  <a:alphaOff val="0"/>
                </a:schemeClr>
              </a:effectRef>
              <a:fontRef idx="minor">
                <a:schemeClr val="lt1"/>
              </a:fontRef>
            </p:style>
          </p:sp>
          <p:sp>
            <p:nvSpPr>
              <p:cNvPr id="38" name="Rounded Rectangle 4"/>
              <p:cNvSpPr/>
              <p:nvPr/>
            </p:nvSpPr>
            <p:spPr>
              <a:xfrm>
                <a:off x="349901" y="3513240"/>
                <a:ext cx="1642412" cy="527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400" dirty="0" smtClean="0">
                    <a:solidFill>
                      <a:prstClr val="white"/>
                    </a:solidFill>
                    <a:latin typeface="Calibri"/>
                  </a:rPr>
                  <a:t>Discovery </a:t>
                </a:r>
                <a:endParaRPr lang="en-US" sz="2400" dirty="0">
                  <a:solidFill>
                    <a:prstClr val="white"/>
                  </a:solidFill>
                  <a:latin typeface="Calibri"/>
                </a:endParaRPr>
              </a:p>
            </p:txBody>
          </p:sp>
        </p:grpSp>
      </p:grpSp>
      <p:grpSp>
        <p:nvGrpSpPr>
          <p:cNvPr id="84" name="Group 83"/>
          <p:cNvGrpSpPr/>
          <p:nvPr/>
        </p:nvGrpSpPr>
        <p:grpSpPr>
          <a:xfrm>
            <a:off x="1804692" y="2183390"/>
            <a:ext cx="4220539" cy="4155447"/>
            <a:chOff x="1804692" y="2183390"/>
            <a:chExt cx="4220539" cy="4155447"/>
          </a:xfrm>
        </p:grpSpPr>
        <p:pic>
          <p:nvPicPr>
            <p:cNvPr id="67" name="Picture 66"/>
            <p:cNvPicPr>
              <a:picLocks noChangeAspect="1"/>
            </p:cNvPicPr>
            <p:nvPr/>
          </p:nvPicPr>
          <p:blipFill rotWithShape="1">
            <a:blip r:embed="rId3"/>
            <a:srcRect l="17748" t="85469" r="56524" b="-298"/>
            <a:stretch/>
          </p:blipFill>
          <p:spPr>
            <a:xfrm rot="159573">
              <a:off x="2496958" y="5449944"/>
              <a:ext cx="1581494" cy="888893"/>
            </a:xfrm>
            <a:prstGeom prst="rect">
              <a:avLst/>
            </a:prstGeom>
          </p:spPr>
        </p:pic>
        <p:grpSp>
          <p:nvGrpSpPr>
            <p:cNvPr id="58" name="Group 57"/>
            <p:cNvGrpSpPr/>
            <p:nvPr/>
          </p:nvGrpSpPr>
          <p:grpSpPr>
            <a:xfrm>
              <a:off x="1804692" y="2183390"/>
              <a:ext cx="4220539" cy="3525123"/>
              <a:chOff x="1804692" y="2183390"/>
              <a:chExt cx="4220539" cy="3525123"/>
            </a:xfrm>
          </p:grpSpPr>
          <p:cxnSp>
            <p:nvCxnSpPr>
              <p:cNvPr id="17" name="Straight Arrow Connector 16"/>
              <p:cNvCxnSpPr/>
              <p:nvPr/>
            </p:nvCxnSpPr>
            <p:spPr>
              <a:xfrm flipV="1">
                <a:off x="3161563" y="2183390"/>
                <a:ext cx="2863668" cy="2827054"/>
              </a:xfrm>
              <a:prstGeom prst="straightConnector1">
                <a:avLst/>
              </a:prstGeom>
              <a:ln w="76200" cmpd="sng">
                <a:solidFill>
                  <a:srgbClr val="738A29"/>
                </a:solidFill>
                <a:tailEnd type="arrow"/>
              </a:ln>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1804692" y="5010444"/>
                <a:ext cx="1356871" cy="698069"/>
                <a:chOff x="1070719" y="4657538"/>
                <a:chExt cx="1356871" cy="698069"/>
              </a:xfrm>
            </p:grpSpPr>
            <p:sp>
              <p:nvSpPr>
                <p:cNvPr id="34" name="Rounded Rectangle 33"/>
                <p:cNvSpPr/>
                <p:nvPr/>
              </p:nvSpPr>
              <p:spPr>
                <a:xfrm>
                  <a:off x="1070719" y="4657538"/>
                  <a:ext cx="1356871" cy="698069"/>
                </a:xfrm>
                <a:prstGeom prst="roundRect">
                  <a:avLst/>
                </a:prstGeom>
              </p:spPr>
              <p:style>
                <a:lnRef idx="2">
                  <a:schemeClr val="lt1">
                    <a:hueOff val="0"/>
                    <a:satOff val="0"/>
                    <a:lumOff val="0"/>
                    <a:alphaOff val="0"/>
                  </a:schemeClr>
                </a:lnRef>
                <a:fillRef idx="1">
                  <a:schemeClr val="accent2">
                    <a:hueOff val="-7957101"/>
                    <a:satOff val="-6953"/>
                    <a:lumOff val="-490"/>
                    <a:alphaOff val="0"/>
                  </a:schemeClr>
                </a:fillRef>
                <a:effectRef idx="0">
                  <a:schemeClr val="accent2">
                    <a:hueOff val="-7957101"/>
                    <a:satOff val="-6953"/>
                    <a:lumOff val="-490"/>
                    <a:alphaOff val="0"/>
                  </a:schemeClr>
                </a:effectRef>
                <a:fontRef idx="minor">
                  <a:schemeClr val="lt1"/>
                </a:fontRef>
              </p:style>
            </p:sp>
            <p:sp>
              <p:nvSpPr>
                <p:cNvPr id="35" name="Rounded Rectangle 4"/>
                <p:cNvSpPr/>
                <p:nvPr/>
              </p:nvSpPr>
              <p:spPr>
                <a:xfrm>
                  <a:off x="1104796" y="4691615"/>
                  <a:ext cx="1288717" cy="629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400" dirty="0" smtClean="0">
                      <a:solidFill>
                        <a:prstClr val="white"/>
                      </a:solidFill>
                      <a:latin typeface="Calibri"/>
                    </a:rPr>
                    <a:t>Weed</a:t>
                  </a:r>
                  <a:endParaRPr lang="en-US" sz="2400" dirty="0">
                    <a:solidFill>
                      <a:prstClr val="white"/>
                    </a:solidFill>
                    <a:latin typeface="Calibri"/>
                  </a:endParaRPr>
                </a:p>
              </p:txBody>
            </p:sp>
          </p:grpSp>
        </p:grpSp>
      </p:grpSp>
      <p:grpSp>
        <p:nvGrpSpPr>
          <p:cNvPr id="83" name="Group 82"/>
          <p:cNvGrpSpPr/>
          <p:nvPr/>
        </p:nvGrpSpPr>
        <p:grpSpPr>
          <a:xfrm>
            <a:off x="3675826" y="2313261"/>
            <a:ext cx="3226763" cy="4347833"/>
            <a:chOff x="3675826" y="2313261"/>
            <a:chExt cx="3226763" cy="4347833"/>
          </a:xfrm>
        </p:grpSpPr>
        <p:pic>
          <p:nvPicPr>
            <p:cNvPr id="66" name="Picture 65"/>
            <p:cNvPicPr>
              <a:picLocks noChangeAspect="1"/>
            </p:cNvPicPr>
            <p:nvPr/>
          </p:nvPicPr>
          <p:blipFill rotWithShape="1">
            <a:blip r:embed="rId3"/>
            <a:srcRect l="61644" t="78764" r="10770" b="3476"/>
            <a:stretch/>
          </p:blipFill>
          <p:spPr>
            <a:xfrm rot="159573">
              <a:off x="5206917" y="5176225"/>
              <a:ext cx="1695672" cy="1064576"/>
            </a:xfrm>
            <a:prstGeom prst="rect">
              <a:avLst/>
            </a:prstGeom>
          </p:spPr>
        </p:pic>
        <p:grpSp>
          <p:nvGrpSpPr>
            <p:cNvPr id="60" name="Group 59"/>
            <p:cNvGrpSpPr/>
            <p:nvPr/>
          </p:nvGrpSpPr>
          <p:grpSpPr>
            <a:xfrm>
              <a:off x="3675826" y="2313261"/>
              <a:ext cx="2768247" cy="4347833"/>
              <a:chOff x="3675826" y="2313261"/>
              <a:chExt cx="2768247" cy="4347833"/>
            </a:xfrm>
          </p:grpSpPr>
          <p:cxnSp>
            <p:nvCxnSpPr>
              <p:cNvPr id="10" name="Straight Arrow Connector 9"/>
              <p:cNvCxnSpPr/>
              <p:nvPr/>
            </p:nvCxnSpPr>
            <p:spPr>
              <a:xfrm flipV="1">
                <a:off x="5004740" y="2313261"/>
                <a:ext cx="1439333" cy="3105462"/>
              </a:xfrm>
              <a:prstGeom prst="straightConnector1">
                <a:avLst/>
              </a:prstGeom>
              <a:ln w="76200" cmpd="sng">
                <a:solidFill>
                  <a:srgbClr val="488B28"/>
                </a:solidFill>
                <a:tailEnd type="arrow"/>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675826" y="5503308"/>
                <a:ext cx="2069846" cy="1157786"/>
                <a:chOff x="3197346" y="4926392"/>
                <a:chExt cx="2069846" cy="1400921"/>
              </a:xfrm>
            </p:grpSpPr>
            <p:sp>
              <p:nvSpPr>
                <p:cNvPr id="31" name="Rounded Rectangle 30"/>
                <p:cNvSpPr/>
                <p:nvPr/>
              </p:nvSpPr>
              <p:spPr>
                <a:xfrm>
                  <a:off x="3197346" y="4926392"/>
                  <a:ext cx="2069846" cy="1400921"/>
                </a:xfrm>
                <a:prstGeom prst="roundRect">
                  <a:avLst/>
                </a:prstGeom>
              </p:spPr>
              <p:style>
                <a:lnRef idx="2">
                  <a:schemeClr val="lt1">
                    <a:hueOff val="0"/>
                    <a:satOff val="0"/>
                    <a:lumOff val="0"/>
                    <a:alphaOff val="0"/>
                  </a:schemeClr>
                </a:lnRef>
                <a:fillRef idx="1">
                  <a:schemeClr val="accent2">
                    <a:hueOff val="-6365680"/>
                    <a:satOff val="-5563"/>
                    <a:lumOff val="-392"/>
                    <a:alphaOff val="0"/>
                  </a:schemeClr>
                </a:fillRef>
                <a:effectRef idx="0">
                  <a:schemeClr val="accent2">
                    <a:hueOff val="-6365680"/>
                    <a:satOff val="-5563"/>
                    <a:lumOff val="-392"/>
                    <a:alphaOff val="0"/>
                  </a:schemeClr>
                </a:effectRef>
                <a:fontRef idx="minor">
                  <a:schemeClr val="lt1"/>
                </a:fontRef>
              </p:style>
            </p:sp>
            <p:sp>
              <p:nvSpPr>
                <p:cNvPr id="32" name="Rounded Rectangle 4"/>
                <p:cNvSpPr/>
                <p:nvPr/>
              </p:nvSpPr>
              <p:spPr>
                <a:xfrm>
                  <a:off x="3265733" y="4994779"/>
                  <a:ext cx="1933072" cy="1264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44575" fontAlgn="base">
                    <a:lnSpc>
                      <a:spcPct val="90000"/>
                    </a:lnSpc>
                    <a:spcBef>
                      <a:spcPct val="0"/>
                    </a:spcBef>
                    <a:spcAft>
                      <a:spcPct val="35000"/>
                    </a:spcAft>
                  </a:pPr>
                  <a:r>
                    <a:rPr lang="en-US" sz="2350" dirty="0" smtClean="0">
                      <a:solidFill>
                        <a:prstClr val="white"/>
                      </a:solidFill>
                      <a:latin typeface="Calibri"/>
                    </a:rPr>
                    <a:t>Register retention commitments</a:t>
                  </a:r>
                  <a:endParaRPr lang="en-US" sz="2350" dirty="0">
                    <a:solidFill>
                      <a:prstClr val="white"/>
                    </a:solidFill>
                    <a:latin typeface="Calibri"/>
                  </a:endParaRPr>
                </a:p>
              </p:txBody>
            </p:sp>
          </p:grpSp>
        </p:grpSp>
      </p:grpSp>
      <p:grpSp>
        <p:nvGrpSpPr>
          <p:cNvPr id="82" name="Group 81"/>
          <p:cNvGrpSpPr/>
          <p:nvPr/>
        </p:nvGrpSpPr>
        <p:grpSpPr>
          <a:xfrm>
            <a:off x="5962216" y="3392958"/>
            <a:ext cx="2048676" cy="2083050"/>
            <a:chOff x="5962216" y="3392958"/>
            <a:chExt cx="2048676" cy="2083050"/>
          </a:xfrm>
        </p:grpSpPr>
        <p:pic>
          <p:nvPicPr>
            <p:cNvPr id="65" name="Picture 64"/>
            <p:cNvPicPr>
              <a:picLocks noChangeAspect="1"/>
            </p:cNvPicPr>
            <p:nvPr/>
          </p:nvPicPr>
          <p:blipFill rotWithShape="1">
            <a:blip r:embed="rId3"/>
            <a:srcRect l="76888" t="48037" r="-4474" b="34203"/>
            <a:stretch/>
          </p:blipFill>
          <p:spPr>
            <a:xfrm rot="159573">
              <a:off x="6228419" y="3392958"/>
              <a:ext cx="1695672" cy="1064576"/>
            </a:xfrm>
            <a:prstGeom prst="rect">
              <a:avLst/>
            </a:prstGeom>
          </p:spPr>
        </p:pic>
        <p:grpSp>
          <p:nvGrpSpPr>
            <p:cNvPr id="27" name="Group 26"/>
            <p:cNvGrpSpPr/>
            <p:nvPr/>
          </p:nvGrpSpPr>
          <p:grpSpPr>
            <a:xfrm>
              <a:off x="5962216" y="4302493"/>
              <a:ext cx="2048676" cy="1173515"/>
              <a:chOff x="5580678" y="3817892"/>
              <a:chExt cx="2048676" cy="1290867"/>
            </a:xfrm>
          </p:grpSpPr>
          <p:sp>
            <p:nvSpPr>
              <p:cNvPr id="28" name="Rounded Rectangle 27"/>
              <p:cNvSpPr/>
              <p:nvPr/>
            </p:nvSpPr>
            <p:spPr>
              <a:xfrm>
                <a:off x="5580678" y="3817892"/>
                <a:ext cx="2048676" cy="1290867"/>
              </a:xfrm>
              <a:prstGeom prst="roundRect">
                <a:avLst/>
              </a:prstGeom>
            </p:spPr>
            <p:style>
              <a:lnRef idx="2">
                <a:schemeClr val="lt1">
                  <a:hueOff val="0"/>
                  <a:satOff val="0"/>
                  <a:lumOff val="0"/>
                  <a:alphaOff val="0"/>
                </a:schemeClr>
              </a:lnRef>
              <a:fillRef idx="1">
                <a:schemeClr val="accent2">
                  <a:hueOff val="-4774260"/>
                  <a:satOff val="-4172"/>
                  <a:lumOff val="-294"/>
                  <a:alphaOff val="0"/>
                </a:schemeClr>
              </a:fillRef>
              <a:effectRef idx="0">
                <a:schemeClr val="accent2">
                  <a:hueOff val="-4774260"/>
                  <a:satOff val="-4172"/>
                  <a:lumOff val="-294"/>
                  <a:alphaOff val="0"/>
                </a:schemeClr>
              </a:effectRef>
              <a:fontRef idx="minor">
                <a:schemeClr val="lt1"/>
              </a:fontRef>
            </p:style>
          </p:sp>
          <p:sp>
            <p:nvSpPr>
              <p:cNvPr id="29" name="Rounded Rectangle 4"/>
              <p:cNvSpPr/>
              <p:nvPr/>
            </p:nvSpPr>
            <p:spPr>
              <a:xfrm>
                <a:off x="5643693" y="3880908"/>
                <a:ext cx="1922646" cy="1164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44575" fontAlgn="base">
                  <a:lnSpc>
                    <a:spcPct val="90000"/>
                  </a:lnSpc>
                  <a:spcBef>
                    <a:spcPct val="0"/>
                  </a:spcBef>
                  <a:spcAft>
                    <a:spcPct val="35000"/>
                  </a:spcAft>
                </a:pPr>
                <a:r>
                  <a:rPr lang="en-US" sz="2350" dirty="0" smtClean="0">
                    <a:solidFill>
                      <a:prstClr val="white"/>
                    </a:solidFill>
                    <a:latin typeface="Calibri"/>
                  </a:rPr>
                  <a:t>Allocate retention        commitments</a:t>
                </a:r>
                <a:endParaRPr lang="en-US" sz="2350" dirty="0">
                  <a:solidFill>
                    <a:prstClr val="white"/>
                  </a:solidFill>
                  <a:latin typeface="Calibri"/>
                </a:endParaRPr>
              </a:p>
            </p:txBody>
          </p:sp>
        </p:grpSp>
      </p:grpSp>
      <p:grpSp>
        <p:nvGrpSpPr>
          <p:cNvPr id="81" name="Group 80"/>
          <p:cNvGrpSpPr/>
          <p:nvPr/>
        </p:nvGrpSpPr>
        <p:grpSpPr>
          <a:xfrm>
            <a:off x="6512514" y="1910951"/>
            <a:ext cx="1766571" cy="1800192"/>
            <a:chOff x="6512514" y="1910951"/>
            <a:chExt cx="1766571" cy="1800192"/>
          </a:xfrm>
        </p:grpSpPr>
        <p:pic>
          <p:nvPicPr>
            <p:cNvPr id="62" name="Picture 61"/>
            <p:cNvPicPr>
              <a:picLocks noChangeAspect="1"/>
            </p:cNvPicPr>
            <p:nvPr/>
          </p:nvPicPr>
          <p:blipFill rotWithShape="1">
            <a:blip r:embed="rId3"/>
            <a:srcRect l="79257" t="24550" r="-6843" b="57690"/>
            <a:stretch/>
          </p:blipFill>
          <p:spPr>
            <a:xfrm rot="159573">
              <a:off x="6512514" y="1910951"/>
              <a:ext cx="1695672" cy="1064576"/>
            </a:xfrm>
            <a:prstGeom prst="rect">
              <a:avLst/>
            </a:prstGeom>
          </p:spPr>
        </p:pic>
        <p:grpSp>
          <p:nvGrpSpPr>
            <p:cNvPr id="24" name="Group 23"/>
            <p:cNvGrpSpPr/>
            <p:nvPr/>
          </p:nvGrpSpPr>
          <p:grpSpPr>
            <a:xfrm>
              <a:off x="6519196" y="2845743"/>
              <a:ext cx="1759889" cy="865400"/>
              <a:chOff x="5952664" y="2422374"/>
              <a:chExt cx="1759889" cy="865400"/>
            </a:xfrm>
          </p:grpSpPr>
          <p:sp>
            <p:nvSpPr>
              <p:cNvPr id="25" name="Rounded Rectangle 24"/>
              <p:cNvSpPr/>
              <p:nvPr/>
            </p:nvSpPr>
            <p:spPr>
              <a:xfrm>
                <a:off x="6070468" y="2422374"/>
                <a:ext cx="1524280" cy="865400"/>
              </a:xfrm>
              <a:prstGeom prst="roundRect">
                <a:avLst/>
              </a:prstGeom>
            </p:spPr>
            <p:style>
              <a:lnRef idx="2">
                <a:schemeClr val="lt1">
                  <a:hueOff val="0"/>
                  <a:satOff val="0"/>
                  <a:lumOff val="0"/>
                  <a:alphaOff val="0"/>
                </a:schemeClr>
              </a:lnRef>
              <a:fillRef idx="1">
                <a:schemeClr val="accent2">
                  <a:hueOff val="-3182840"/>
                  <a:satOff val="-2781"/>
                  <a:lumOff val="-196"/>
                  <a:alphaOff val="0"/>
                </a:schemeClr>
              </a:fillRef>
              <a:effectRef idx="0">
                <a:schemeClr val="accent2">
                  <a:hueOff val="-3182840"/>
                  <a:satOff val="-2781"/>
                  <a:lumOff val="-196"/>
                  <a:alphaOff val="0"/>
                </a:schemeClr>
              </a:effectRef>
              <a:fontRef idx="minor">
                <a:schemeClr val="lt1"/>
              </a:fontRef>
            </p:style>
          </p:sp>
          <p:sp>
            <p:nvSpPr>
              <p:cNvPr id="26" name="Rounded Rectangle 4"/>
              <p:cNvSpPr/>
              <p:nvPr/>
            </p:nvSpPr>
            <p:spPr>
              <a:xfrm>
                <a:off x="5952664" y="2464619"/>
                <a:ext cx="1759889" cy="7809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400" dirty="0" smtClean="0">
                    <a:solidFill>
                      <a:prstClr val="white"/>
                    </a:solidFill>
                    <a:latin typeface="Calibri"/>
                  </a:rPr>
                  <a:t>Decision support</a:t>
                </a:r>
                <a:endParaRPr lang="en-US" sz="2400" dirty="0">
                  <a:solidFill>
                    <a:prstClr val="white"/>
                  </a:solidFill>
                  <a:latin typeface="Calibri"/>
                </a:endParaRPr>
              </a:p>
            </p:txBody>
          </p:sp>
        </p:grpSp>
      </p:grpSp>
      <p:grpSp>
        <p:nvGrpSpPr>
          <p:cNvPr id="80" name="Group 79"/>
          <p:cNvGrpSpPr/>
          <p:nvPr/>
        </p:nvGrpSpPr>
        <p:grpSpPr>
          <a:xfrm>
            <a:off x="5122228" y="468226"/>
            <a:ext cx="2663891" cy="1700442"/>
            <a:chOff x="5122228" y="468226"/>
            <a:chExt cx="2663891" cy="1700442"/>
          </a:xfrm>
        </p:grpSpPr>
        <p:pic>
          <p:nvPicPr>
            <p:cNvPr id="51" name="Picture 50"/>
            <p:cNvPicPr>
              <a:picLocks noChangeAspect="1"/>
            </p:cNvPicPr>
            <p:nvPr/>
          </p:nvPicPr>
          <p:blipFill rotWithShape="1">
            <a:blip r:embed="rId3"/>
            <a:srcRect l="56662" b="82240"/>
            <a:stretch/>
          </p:blipFill>
          <p:spPr>
            <a:xfrm rot="159573">
              <a:off x="5122228" y="468226"/>
              <a:ext cx="2663891" cy="1064576"/>
            </a:xfrm>
            <a:prstGeom prst="rect">
              <a:avLst/>
            </a:prstGeom>
          </p:spPr>
        </p:pic>
        <p:grpSp>
          <p:nvGrpSpPr>
            <p:cNvPr id="21" name="Group 20"/>
            <p:cNvGrpSpPr/>
            <p:nvPr/>
          </p:nvGrpSpPr>
          <p:grpSpPr>
            <a:xfrm>
              <a:off x="6075602" y="1061816"/>
              <a:ext cx="1701546" cy="1106852"/>
              <a:chOff x="5467003" y="786189"/>
              <a:chExt cx="1871701" cy="1006229"/>
            </a:xfrm>
          </p:grpSpPr>
          <p:sp>
            <p:nvSpPr>
              <p:cNvPr id="22" name="Rounded Rectangle 21"/>
              <p:cNvSpPr/>
              <p:nvPr/>
            </p:nvSpPr>
            <p:spPr>
              <a:xfrm>
                <a:off x="5467003" y="786189"/>
                <a:ext cx="1871701" cy="1006229"/>
              </a:xfrm>
              <a:prstGeom prst="roundRect">
                <a:avLst/>
              </a:prstGeom>
            </p:spPr>
            <p:style>
              <a:lnRef idx="2">
                <a:schemeClr val="lt1">
                  <a:hueOff val="0"/>
                  <a:satOff val="0"/>
                  <a:lumOff val="0"/>
                  <a:alphaOff val="0"/>
                </a:schemeClr>
              </a:lnRef>
              <a:fillRef idx="1">
                <a:schemeClr val="accent2">
                  <a:hueOff val="-1591420"/>
                  <a:satOff val="-1391"/>
                  <a:lumOff val="-98"/>
                  <a:alphaOff val="0"/>
                </a:schemeClr>
              </a:fillRef>
              <a:effectRef idx="0">
                <a:schemeClr val="accent2">
                  <a:hueOff val="-1591420"/>
                  <a:satOff val="-1391"/>
                  <a:lumOff val="-98"/>
                  <a:alphaOff val="0"/>
                </a:schemeClr>
              </a:effectRef>
              <a:fontRef idx="minor">
                <a:schemeClr val="lt1"/>
              </a:fontRef>
            </p:style>
          </p:sp>
          <p:sp>
            <p:nvSpPr>
              <p:cNvPr id="23" name="Rounded Rectangle 4"/>
              <p:cNvSpPr/>
              <p:nvPr/>
            </p:nvSpPr>
            <p:spPr>
              <a:xfrm>
                <a:off x="5516124" y="835309"/>
                <a:ext cx="1773461" cy="907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400" dirty="0" smtClean="0">
                    <a:solidFill>
                      <a:prstClr val="white"/>
                    </a:solidFill>
                    <a:latin typeface="Calibri"/>
                  </a:rPr>
                  <a:t>Analyze </a:t>
                </a:r>
                <a:r>
                  <a:rPr lang="en-US" sz="2400" dirty="0">
                    <a:solidFill>
                      <a:prstClr val="white"/>
                    </a:solidFill>
                    <a:latin typeface="Calibri"/>
                  </a:rPr>
                  <a:t>c</a:t>
                </a:r>
                <a:r>
                  <a:rPr lang="en-US" sz="2400" dirty="0" smtClean="0">
                    <a:solidFill>
                      <a:prstClr val="white"/>
                    </a:solidFill>
                    <a:latin typeface="Calibri"/>
                  </a:rPr>
                  <a:t>ollection data</a:t>
                </a:r>
                <a:endParaRPr lang="en-US" sz="2400" dirty="0">
                  <a:solidFill>
                    <a:prstClr val="white"/>
                  </a:solidFill>
                  <a:latin typeface="Calibri"/>
                </a:endParaRPr>
              </a:p>
            </p:txBody>
          </p:sp>
        </p:grpSp>
      </p:grpSp>
      <p:grpSp>
        <p:nvGrpSpPr>
          <p:cNvPr id="18" name="Group 17"/>
          <p:cNvGrpSpPr/>
          <p:nvPr/>
        </p:nvGrpSpPr>
        <p:grpSpPr>
          <a:xfrm>
            <a:off x="3866902" y="201915"/>
            <a:ext cx="1762951" cy="1113873"/>
            <a:chOff x="3105564" y="13"/>
            <a:chExt cx="1762951" cy="1113873"/>
          </a:xfrm>
        </p:grpSpPr>
        <p:sp>
          <p:nvSpPr>
            <p:cNvPr id="19" name="Rounded Rectangle 18"/>
            <p:cNvSpPr/>
            <p:nvPr/>
          </p:nvSpPr>
          <p:spPr>
            <a:xfrm>
              <a:off x="3136266" y="13"/>
              <a:ext cx="1701546" cy="1113873"/>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Rounded Rectangle 4"/>
            <p:cNvSpPr/>
            <p:nvPr/>
          </p:nvSpPr>
          <p:spPr>
            <a:xfrm>
              <a:off x="3105564" y="54388"/>
              <a:ext cx="1762951" cy="1005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400" dirty="0" smtClean="0">
                  <a:solidFill>
                    <a:prstClr val="white"/>
                  </a:solidFill>
                  <a:latin typeface="Calibri"/>
                </a:rPr>
                <a:t>Define the group or </a:t>
              </a:r>
              <a:r>
                <a:rPr lang="en-US" sz="2400" dirty="0">
                  <a:solidFill>
                    <a:prstClr val="white"/>
                  </a:solidFill>
                  <a:latin typeface="Calibri"/>
                </a:rPr>
                <a:t>e</a:t>
              </a:r>
              <a:r>
                <a:rPr lang="en-US" sz="2400" dirty="0" smtClean="0">
                  <a:solidFill>
                    <a:prstClr val="white"/>
                  </a:solidFill>
                  <a:latin typeface="Calibri"/>
                </a:rPr>
                <a:t>ntity</a:t>
              </a:r>
              <a:endParaRPr lang="en-US" sz="2400" dirty="0">
                <a:solidFill>
                  <a:prstClr val="white"/>
                </a:solidFill>
                <a:latin typeface="Calibri"/>
              </a:endParaRPr>
            </a:p>
          </p:txBody>
        </p:sp>
      </p:grpSp>
      <p:sp>
        <p:nvSpPr>
          <p:cNvPr id="54" name="Footer Placeholder 1"/>
          <p:cNvSpPr txBox="1">
            <a:spLocks/>
          </p:cNvSpPr>
          <p:nvPr/>
        </p:nvSpPr>
        <p:spPr>
          <a:xfrm>
            <a:off x="5855676" y="6262786"/>
            <a:ext cx="3416060" cy="293688"/>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endParaRPr lang="en-US" dirty="0">
              <a:solidFill>
                <a:prstClr val="black">
                  <a:tint val="75000"/>
                </a:prstClr>
              </a:solidFill>
            </a:endParaRPr>
          </a:p>
        </p:txBody>
      </p:sp>
    </p:spTree>
    <p:extLst>
      <p:ext uri="{BB962C8B-B14F-4D97-AF65-F5344CB8AC3E}">
        <p14:creationId xmlns:p14="http://schemas.microsoft.com/office/powerpoint/2010/main" val="362744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Mi-spi</a:t>
            </a:r>
            <a:r>
              <a:rPr lang="en-US" dirty="0" smtClean="0"/>
              <a:t> </a:t>
            </a:r>
            <a:r>
              <a:rPr lang="en-US" dirty="0" smtClean="0"/>
              <a:t>project plan</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94120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914400" lvl="2" indent="0">
              <a:buNone/>
            </a:pPr>
            <a:endParaRPr lang="en-US" sz="1200" dirty="0"/>
          </a:p>
          <a:p>
            <a:r>
              <a:rPr lang="en-US" dirty="0" smtClean="0"/>
              <a:t>Quantify usage and overlap among the group</a:t>
            </a:r>
          </a:p>
          <a:p>
            <a:r>
              <a:rPr lang="en-US" dirty="0" smtClean="0"/>
              <a:t>Share responsibility for retention</a:t>
            </a:r>
          </a:p>
          <a:p>
            <a:r>
              <a:rPr lang="en-US" dirty="0" smtClean="0"/>
              <a:t>Identify and protect scarcely-held titles</a:t>
            </a:r>
          </a:p>
          <a:p>
            <a:r>
              <a:rPr lang="en-US" dirty="0" smtClean="0"/>
              <a:t>Withdraw surplus copies of widely-held, low-use materials</a:t>
            </a:r>
          </a:p>
          <a:p>
            <a:r>
              <a:rPr lang="en-US" dirty="0" smtClean="0"/>
              <a:t>Work toward incorporating collection analysis into ongoing operations</a:t>
            </a:r>
          </a:p>
          <a:p>
            <a:pPr lvl="2"/>
            <a:r>
              <a:rPr lang="en-US" dirty="0" smtClean="0"/>
              <a:t>Analysis on demand</a:t>
            </a:r>
          </a:p>
          <a:p>
            <a:pPr lvl="2"/>
            <a:r>
              <a:rPr lang="en-US" dirty="0" smtClean="0"/>
              <a:t>Scheduled data refreshes</a:t>
            </a:r>
          </a:p>
          <a:p>
            <a:pPr lvl="2"/>
            <a:r>
              <a:rPr lang="en-US" dirty="0" smtClean="0"/>
              <a:t>Predictable budgeting</a:t>
            </a:r>
            <a:endParaRPr lang="en-US" dirty="0"/>
          </a:p>
        </p:txBody>
      </p:sp>
      <p:sp>
        <p:nvSpPr>
          <p:cNvPr id="3" name="Text Placeholder 2"/>
          <p:cNvSpPr>
            <a:spLocks noGrp="1"/>
          </p:cNvSpPr>
          <p:nvPr>
            <p:ph type="body" sz="quarter" idx="13"/>
          </p:nvPr>
        </p:nvSpPr>
        <p:spPr/>
        <p:txBody>
          <a:bodyPr/>
          <a:lstStyle/>
          <a:p>
            <a:r>
              <a:rPr lang="en-US" dirty="0" smtClean="0"/>
              <a:t>Project Goals</a:t>
            </a:r>
            <a:endParaRPr lang="en-US" dirty="0"/>
          </a:p>
        </p:txBody>
      </p:sp>
    </p:spTree>
    <p:extLst>
      <p:ext uri="{BB962C8B-B14F-4D97-AF65-F5344CB8AC3E}">
        <p14:creationId xmlns:p14="http://schemas.microsoft.com/office/powerpoint/2010/main" val="231929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endParaRPr lang="en-US" dirty="0"/>
          </a:p>
        </p:txBody>
      </p:sp>
      <p:sp>
        <p:nvSpPr>
          <p:cNvPr id="3" name="Text Placeholder 2"/>
          <p:cNvSpPr>
            <a:spLocks noGrp="1"/>
          </p:cNvSpPr>
          <p:nvPr>
            <p:ph type="body" sz="quarter" idx="13"/>
          </p:nvPr>
        </p:nvSpPr>
        <p:spPr/>
        <p:txBody>
          <a:bodyPr/>
          <a:lstStyle/>
          <a:p>
            <a:r>
              <a:rPr lang="en-US" dirty="0" smtClean="0"/>
              <a:t>Category 1: New Data Sets</a:t>
            </a:r>
            <a:endParaRPr lang="en-US" dirty="0" smtClean="0"/>
          </a:p>
          <a:p>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48038286"/>
              </p:ext>
            </p:extLst>
          </p:nvPr>
        </p:nvGraphicFramePr>
        <p:xfrm>
          <a:off x="390618" y="1135915"/>
          <a:ext cx="8269194" cy="4545794"/>
        </p:xfrm>
        <a:graphic>
          <a:graphicData uri="http://schemas.openxmlformats.org/drawingml/2006/table">
            <a:tbl>
              <a:tblPr firstRow="1" bandRow="1">
                <a:tableStyleId>{5C22544A-7EE6-4342-B048-85BDC9FD1C3A}</a:tableStyleId>
              </a:tblPr>
              <a:tblGrid>
                <a:gridCol w="2756398"/>
                <a:gridCol w="2756398"/>
                <a:gridCol w="2756398"/>
              </a:tblGrid>
              <a:tr h="413254">
                <a:tc>
                  <a:txBody>
                    <a:bodyPr/>
                    <a:lstStyle/>
                    <a:p>
                      <a:r>
                        <a:rPr lang="en-US" dirty="0" smtClean="0"/>
                        <a:t>Institution</a:t>
                      </a:r>
                      <a:endParaRPr lang="en-US" dirty="0"/>
                    </a:p>
                  </a:txBody>
                  <a:tcPr/>
                </a:tc>
                <a:tc>
                  <a:txBody>
                    <a:bodyPr/>
                    <a:lstStyle/>
                    <a:p>
                      <a:r>
                        <a:rPr lang="en-US" dirty="0" smtClean="0"/>
                        <a:t># of monographs</a:t>
                      </a:r>
                      <a:endParaRPr lang="en-US" dirty="0"/>
                    </a:p>
                  </a:txBody>
                  <a:tcPr/>
                </a:tc>
                <a:tc>
                  <a:txBody>
                    <a:bodyPr/>
                    <a:lstStyle/>
                    <a:p>
                      <a:r>
                        <a:rPr lang="en-US" dirty="0" smtClean="0"/>
                        <a:t>ILS</a:t>
                      </a:r>
                      <a:endParaRPr lang="en-US" dirty="0"/>
                    </a:p>
                  </a:txBody>
                  <a:tcPr/>
                </a:tc>
              </a:tr>
              <a:tr h="413254">
                <a:tc>
                  <a:txBody>
                    <a:bodyPr/>
                    <a:lstStyle/>
                    <a:p>
                      <a:r>
                        <a:rPr lang="en-US" dirty="0" smtClean="0"/>
                        <a:t>Central Michigan</a:t>
                      </a:r>
                      <a:endParaRPr lang="en-US" dirty="0"/>
                    </a:p>
                  </a:txBody>
                  <a:tcPr/>
                </a:tc>
                <a:tc>
                  <a:txBody>
                    <a:bodyPr/>
                    <a:lstStyle/>
                    <a:p>
                      <a:r>
                        <a:rPr lang="en-US" dirty="0" smtClean="0"/>
                        <a:t>558,759</a:t>
                      </a:r>
                      <a:endParaRPr lang="en-US" dirty="0"/>
                    </a:p>
                  </a:txBody>
                  <a:tcPr/>
                </a:tc>
                <a:tc>
                  <a:txBody>
                    <a:bodyPr/>
                    <a:lstStyle/>
                    <a:p>
                      <a:r>
                        <a:rPr lang="en-US" dirty="0" smtClean="0"/>
                        <a:t>Innovative</a:t>
                      </a:r>
                      <a:endParaRPr lang="en-US" dirty="0"/>
                    </a:p>
                  </a:txBody>
                  <a:tcPr/>
                </a:tc>
              </a:tr>
              <a:tr h="413254">
                <a:tc>
                  <a:txBody>
                    <a:bodyPr/>
                    <a:lstStyle/>
                    <a:p>
                      <a:r>
                        <a:rPr lang="en-US" dirty="0" smtClean="0"/>
                        <a:t>Ferris State</a:t>
                      </a:r>
                      <a:endParaRPr lang="en-US" dirty="0"/>
                    </a:p>
                  </a:txBody>
                  <a:tcPr/>
                </a:tc>
                <a:tc>
                  <a:txBody>
                    <a:bodyPr/>
                    <a:lstStyle/>
                    <a:p>
                      <a:r>
                        <a:rPr lang="en-US" dirty="0" smtClean="0"/>
                        <a:t>153,422</a:t>
                      </a:r>
                      <a:endParaRPr lang="en-US" dirty="0"/>
                    </a:p>
                  </a:txBody>
                  <a:tcPr/>
                </a:tc>
                <a:tc>
                  <a:txBody>
                    <a:bodyPr/>
                    <a:lstStyle/>
                    <a:p>
                      <a:r>
                        <a:rPr lang="en-US" dirty="0" smtClean="0"/>
                        <a:t>Innovative</a:t>
                      </a:r>
                      <a:endParaRPr lang="en-US" dirty="0"/>
                    </a:p>
                  </a:txBody>
                  <a:tcPr/>
                </a:tc>
              </a:tr>
              <a:tr h="413254">
                <a:tc>
                  <a:txBody>
                    <a:bodyPr/>
                    <a:lstStyle/>
                    <a:p>
                      <a:r>
                        <a:rPr lang="en-US" dirty="0" smtClean="0"/>
                        <a:t>Grand Valley</a:t>
                      </a:r>
                      <a:endParaRPr lang="en-US" dirty="0"/>
                    </a:p>
                  </a:txBody>
                  <a:tcPr/>
                </a:tc>
                <a:tc>
                  <a:txBody>
                    <a:bodyPr/>
                    <a:lstStyle/>
                    <a:p>
                      <a:r>
                        <a:rPr lang="en-US" dirty="0" smtClean="0"/>
                        <a:t>292,904</a:t>
                      </a:r>
                      <a:endParaRPr lang="en-US" dirty="0"/>
                    </a:p>
                  </a:txBody>
                  <a:tcPr/>
                </a:tc>
                <a:tc>
                  <a:txBody>
                    <a:bodyPr/>
                    <a:lstStyle/>
                    <a:p>
                      <a:r>
                        <a:rPr lang="en-US" dirty="0" smtClean="0"/>
                        <a:t>Innovative</a:t>
                      </a:r>
                      <a:endParaRPr lang="en-US" dirty="0"/>
                    </a:p>
                  </a:txBody>
                  <a:tcPr/>
                </a:tc>
              </a:tr>
              <a:tr h="413254">
                <a:tc>
                  <a:txBody>
                    <a:bodyPr/>
                    <a:lstStyle/>
                    <a:p>
                      <a:r>
                        <a:rPr lang="en-US" dirty="0" smtClean="0"/>
                        <a:t>Michigan-Dearborn</a:t>
                      </a:r>
                      <a:endParaRPr lang="en-US" dirty="0"/>
                    </a:p>
                  </a:txBody>
                  <a:tcPr/>
                </a:tc>
                <a:tc>
                  <a:txBody>
                    <a:bodyPr/>
                    <a:lstStyle/>
                    <a:p>
                      <a:r>
                        <a:rPr lang="en-US" dirty="0" smtClean="0"/>
                        <a:t>238,792</a:t>
                      </a:r>
                      <a:endParaRPr lang="en-US" dirty="0"/>
                    </a:p>
                  </a:txBody>
                  <a:tcPr/>
                </a:tc>
                <a:tc>
                  <a:txBody>
                    <a:bodyPr/>
                    <a:lstStyle/>
                    <a:p>
                      <a:r>
                        <a:rPr lang="en-US" dirty="0" smtClean="0"/>
                        <a:t>Innovative Sierra</a:t>
                      </a:r>
                      <a:endParaRPr lang="en-US" dirty="0"/>
                    </a:p>
                  </a:txBody>
                  <a:tcPr/>
                </a:tc>
              </a:tr>
              <a:tr h="413254">
                <a:tc>
                  <a:txBody>
                    <a:bodyPr/>
                    <a:lstStyle/>
                    <a:p>
                      <a:r>
                        <a:rPr lang="en-US" dirty="0" smtClean="0"/>
                        <a:t>Michigan Tech</a:t>
                      </a:r>
                      <a:endParaRPr lang="en-US" dirty="0"/>
                    </a:p>
                  </a:txBody>
                  <a:tcPr/>
                </a:tc>
                <a:tc>
                  <a:txBody>
                    <a:bodyPr/>
                    <a:lstStyle/>
                    <a:p>
                      <a:r>
                        <a:rPr lang="en-US" dirty="0" smtClean="0"/>
                        <a:t>174,538</a:t>
                      </a:r>
                      <a:endParaRPr lang="en-US" dirty="0"/>
                    </a:p>
                  </a:txBody>
                  <a:tcPr/>
                </a:tc>
                <a:tc>
                  <a:txBody>
                    <a:bodyPr/>
                    <a:lstStyle/>
                    <a:p>
                      <a:r>
                        <a:rPr lang="en-US" dirty="0" smtClean="0"/>
                        <a:t>Voyager</a:t>
                      </a:r>
                      <a:endParaRPr lang="en-US" dirty="0"/>
                    </a:p>
                  </a:txBody>
                  <a:tcPr/>
                </a:tc>
              </a:tr>
              <a:tr h="413254">
                <a:tc>
                  <a:txBody>
                    <a:bodyPr/>
                    <a:lstStyle/>
                    <a:p>
                      <a:r>
                        <a:rPr lang="en-US" dirty="0" smtClean="0"/>
                        <a:t>Northern Michigan</a:t>
                      </a:r>
                      <a:endParaRPr lang="en-US" dirty="0"/>
                    </a:p>
                  </a:txBody>
                  <a:tcPr/>
                </a:tc>
                <a:tc>
                  <a:txBody>
                    <a:bodyPr/>
                    <a:lstStyle/>
                    <a:p>
                      <a:r>
                        <a:rPr lang="en-US" dirty="0" smtClean="0"/>
                        <a:t>280,994</a:t>
                      </a:r>
                      <a:endParaRPr lang="en-US" dirty="0"/>
                    </a:p>
                  </a:txBody>
                  <a:tcPr/>
                </a:tc>
                <a:tc>
                  <a:txBody>
                    <a:bodyPr/>
                    <a:lstStyle/>
                    <a:p>
                      <a:r>
                        <a:rPr lang="en-US" dirty="0" smtClean="0"/>
                        <a:t>Voyager</a:t>
                      </a:r>
                      <a:endParaRPr lang="en-US" dirty="0"/>
                    </a:p>
                  </a:txBody>
                  <a:tcPr/>
                </a:tc>
              </a:tr>
              <a:tr h="413254">
                <a:tc>
                  <a:txBody>
                    <a:bodyPr/>
                    <a:lstStyle/>
                    <a:p>
                      <a:r>
                        <a:rPr lang="en-US" dirty="0" smtClean="0"/>
                        <a:t>Oakland</a:t>
                      </a:r>
                      <a:endParaRPr lang="en-US" dirty="0"/>
                    </a:p>
                  </a:txBody>
                  <a:tcPr/>
                </a:tc>
                <a:tc>
                  <a:txBody>
                    <a:bodyPr/>
                    <a:lstStyle/>
                    <a:p>
                      <a:r>
                        <a:rPr lang="en-US" dirty="0" smtClean="0"/>
                        <a:t>325,296</a:t>
                      </a:r>
                      <a:endParaRPr lang="en-US" dirty="0"/>
                    </a:p>
                  </a:txBody>
                  <a:tcPr/>
                </a:tc>
                <a:tc>
                  <a:txBody>
                    <a:bodyPr/>
                    <a:lstStyle/>
                    <a:p>
                      <a:r>
                        <a:rPr lang="en-US" dirty="0" smtClean="0"/>
                        <a:t>Voyager</a:t>
                      </a:r>
                      <a:endParaRPr lang="en-US" dirty="0"/>
                    </a:p>
                  </a:txBody>
                  <a:tcPr/>
                </a:tc>
              </a:tr>
              <a:tr h="413254">
                <a:tc>
                  <a:txBody>
                    <a:bodyPr/>
                    <a:lstStyle/>
                    <a:p>
                      <a:r>
                        <a:rPr lang="en-US" dirty="0" smtClean="0"/>
                        <a:t>Saginaw Valley</a:t>
                      </a:r>
                      <a:endParaRPr lang="en-US" dirty="0"/>
                    </a:p>
                  </a:txBody>
                  <a:tcPr/>
                </a:tc>
                <a:tc>
                  <a:txBody>
                    <a:bodyPr/>
                    <a:lstStyle/>
                    <a:p>
                      <a:r>
                        <a:rPr lang="en-US" dirty="0" smtClean="0"/>
                        <a:t>169,899</a:t>
                      </a:r>
                      <a:endParaRPr lang="en-US" dirty="0"/>
                    </a:p>
                  </a:txBody>
                  <a:tcPr/>
                </a:tc>
                <a:tc>
                  <a:txBody>
                    <a:bodyPr/>
                    <a:lstStyle/>
                    <a:p>
                      <a:r>
                        <a:rPr lang="en-US" dirty="0" smtClean="0"/>
                        <a:t>Innovative</a:t>
                      </a:r>
                      <a:endParaRPr lang="en-US" dirty="0"/>
                    </a:p>
                  </a:txBody>
                  <a:tcPr/>
                </a:tc>
              </a:tr>
              <a:tr h="413254">
                <a:tc>
                  <a:txBody>
                    <a:bodyPr/>
                    <a:lstStyle/>
                    <a:p>
                      <a:r>
                        <a:rPr lang="en-US" dirty="0" smtClean="0"/>
                        <a:t>Wayne State</a:t>
                      </a:r>
                      <a:endParaRPr lang="en-US" dirty="0"/>
                    </a:p>
                  </a:txBody>
                  <a:tcPr/>
                </a:tc>
                <a:tc>
                  <a:txBody>
                    <a:bodyPr/>
                    <a:lstStyle/>
                    <a:p>
                      <a:r>
                        <a:rPr lang="en-US" dirty="0" smtClean="0"/>
                        <a:t>700,473</a:t>
                      </a:r>
                      <a:endParaRPr lang="en-US" dirty="0"/>
                    </a:p>
                  </a:txBody>
                  <a:tcPr/>
                </a:tc>
                <a:tc>
                  <a:txBody>
                    <a:bodyPr/>
                    <a:lstStyle/>
                    <a:p>
                      <a:r>
                        <a:rPr lang="en-US" dirty="0" smtClean="0"/>
                        <a:t>Innovative</a:t>
                      </a:r>
                      <a:endParaRPr lang="en-US" dirty="0"/>
                    </a:p>
                  </a:txBody>
                  <a:tcPr/>
                </a:tc>
              </a:tr>
              <a:tr h="413254">
                <a:tc>
                  <a:txBody>
                    <a:bodyPr/>
                    <a:lstStyle/>
                    <a:p>
                      <a:r>
                        <a:rPr lang="en-US" b="1" dirty="0" smtClean="0"/>
                        <a:t>TOTAL</a:t>
                      </a:r>
                      <a:endParaRPr lang="en-US" b="1" dirty="0"/>
                    </a:p>
                  </a:txBody>
                  <a:tcPr/>
                </a:tc>
                <a:tc>
                  <a:txBody>
                    <a:bodyPr/>
                    <a:lstStyle/>
                    <a:p>
                      <a:r>
                        <a:rPr lang="en-US" b="1" dirty="0" smtClean="0"/>
                        <a:t>2,895,077</a:t>
                      </a:r>
                      <a:endParaRPr lang="en-US" b="1"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0629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endParaRPr lang="en-US" dirty="0"/>
          </a:p>
          <a:p>
            <a:r>
              <a:rPr lang="en-US" dirty="0" smtClean="0"/>
              <a:t>Eastern Michigan</a:t>
            </a:r>
          </a:p>
          <a:p>
            <a:r>
              <a:rPr lang="en-US" dirty="0" smtClean="0"/>
              <a:t>Western Michigan</a:t>
            </a:r>
            <a:endParaRPr lang="en-US" dirty="0" smtClean="0"/>
          </a:p>
          <a:p>
            <a:pPr marL="457200" indent="-457200">
              <a:buFont typeface="+mj-lt"/>
              <a:buAutoNum type="arabicPeriod"/>
            </a:pPr>
            <a:endParaRPr lang="en-US" dirty="0" smtClean="0"/>
          </a:p>
          <a:p>
            <a:r>
              <a:rPr lang="en-US" dirty="0" smtClean="0"/>
              <a:t>Retention </a:t>
            </a:r>
            <a:r>
              <a:rPr lang="en-US" dirty="0" smtClean="0"/>
              <a:t>commitments as targets: SCS will </a:t>
            </a:r>
            <a:r>
              <a:rPr lang="en-US" dirty="0" smtClean="0"/>
              <a:t>reformat retention lists from 2013 for these two libraries, </a:t>
            </a:r>
            <a:r>
              <a:rPr lang="en-US" dirty="0" smtClean="0"/>
              <a:t>and incorporate those commitments into the </a:t>
            </a:r>
            <a:r>
              <a:rPr lang="en-US" dirty="0" smtClean="0"/>
              <a:t>MI-SPI</a:t>
            </a:r>
            <a:r>
              <a:rPr lang="en-US" dirty="0" smtClean="0"/>
              <a:t> </a:t>
            </a:r>
            <a:r>
              <a:rPr lang="en-US" dirty="0" smtClean="0"/>
              <a:t>group data set. </a:t>
            </a:r>
            <a:r>
              <a:rPr lang="en-US" dirty="0" smtClean="0"/>
              <a:t>Exact method still to be determined.</a:t>
            </a:r>
            <a:endParaRPr lang="en-US" dirty="0"/>
          </a:p>
        </p:txBody>
      </p:sp>
      <p:sp>
        <p:nvSpPr>
          <p:cNvPr id="3" name="Text Placeholder 2"/>
          <p:cNvSpPr>
            <a:spLocks noGrp="1"/>
          </p:cNvSpPr>
          <p:nvPr>
            <p:ph type="body" sz="quarter" idx="13"/>
          </p:nvPr>
        </p:nvSpPr>
        <p:spPr>
          <a:xfrm>
            <a:off x="477838" y="220663"/>
            <a:ext cx="8595141" cy="915256"/>
          </a:xfrm>
        </p:spPr>
        <p:txBody>
          <a:bodyPr/>
          <a:lstStyle/>
          <a:p>
            <a:r>
              <a:rPr lang="en-US" dirty="0" smtClean="0"/>
              <a:t>Category 2: Retention Lists as Targets</a:t>
            </a:r>
            <a:endParaRPr lang="en-US" dirty="0" smtClean="0"/>
          </a:p>
          <a:p>
            <a:r>
              <a:rPr lang="en-US" dirty="0" smtClean="0"/>
              <a:t> </a:t>
            </a:r>
            <a:endParaRPr lang="en-US" dirty="0"/>
          </a:p>
        </p:txBody>
      </p:sp>
    </p:spTree>
    <p:extLst>
      <p:ext uri="{BB962C8B-B14F-4D97-AF65-F5344CB8AC3E}">
        <p14:creationId xmlns:p14="http://schemas.microsoft.com/office/powerpoint/2010/main" val="3040096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In Scope: </a:t>
            </a:r>
            <a:r>
              <a:rPr lang="en-US" b="1" dirty="0" smtClean="0"/>
              <a:t>Circulating Print Monographs</a:t>
            </a:r>
          </a:p>
          <a:p>
            <a:r>
              <a:rPr lang="en-US" dirty="0" smtClean="0"/>
              <a:t>Out </a:t>
            </a:r>
            <a:r>
              <a:rPr lang="en-US" dirty="0" smtClean="0"/>
              <a:t>of Scope:</a:t>
            </a:r>
          </a:p>
          <a:p>
            <a:pPr lvl="2"/>
            <a:r>
              <a:rPr lang="en-US" sz="2000" dirty="0" smtClean="0"/>
              <a:t>Journals/Serials [record type ‘s’]</a:t>
            </a:r>
            <a:endParaRPr lang="en-US" sz="2000" dirty="0" smtClean="0"/>
          </a:p>
          <a:p>
            <a:pPr lvl="2"/>
            <a:r>
              <a:rPr lang="en-US" sz="2000" dirty="0" smtClean="0"/>
              <a:t>Special Collections</a:t>
            </a:r>
          </a:p>
          <a:p>
            <a:pPr lvl="2"/>
            <a:r>
              <a:rPr lang="en-US" sz="2000" dirty="0" smtClean="0"/>
              <a:t>Reference </a:t>
            </a:r>
          </a:p>
          <a:p>
            <a:pPr lvl="2"/>
            <a:r>
              <a:rPr lang="en-US" sz="2000" dirty="0" smtClean="0"/>
              <a:t>E-Books</a:t>
            </a:r>
          </a:p>
          <a:p>
            <a:pPr lvl="2"/>
            <a:r>
              <a:rPr lang="en-US" sz="2000" dirty="0" smtClean="0"/>
              <a:t>Government </a:t>
            </a:r>
            <a:r>
              <a:rPr lang="en-US" sz="2000" dirty="0" smtClean="0"/>
              <a:t>Documents </a:t>
            </a:r>
            <a:endParaRPr lang="en-US" sz="2000" dirty="0" smtClean="0"/>
          </a:p>
          <a:p>
            <a:pPr lvl="2"/>
            <a:r>
              <a:rPr lang="en-US" sz="2000" dirty="0" smtClean="0"/>
              <a:t>Media</a:t>
            </a:r>
          </a:p>
          <a:p>
            <a:pPr lvl="2"/>
            <a:r>
              <a:rPr lang="en-US" sz="2000" dirty="0" smtClean="0"/>
              <a:t>Microforms</a:t>
            </a:r>
          </a:p>
          <a:p>
            <a:pPr lvl="2"/>
            <a:r>
              <a:rPr lang="en-US" sz="2000" dirty="0" smtClean="0"/>
              <a:t>Scores</a:t>
            </a:r>
          </a:p>
          <a:p>
            <a:pPr lvl="2"/>
            <a:r>
              <a:rPr lang="en-US" sz="2000" dirty="0" smtClean="0"/>
              <a:t>Juvenile</a:t>
            </a:r>
          </a:p>
          <a:p>
            <a:pPr lvl="2"/>
            <a:r>
              <a:rPr lang="en-US" sz="2000" dirty="0" smtClean="0"/>
              <a:t>Maps</a:t>
            </a:r>
          </a:p>
          <a:p>
            <a:pPr lvl="2"/>
            <a:r>
              <a:rPr lang="en-US" sz="2000" dirty="0" smtClean="0"/>
              <a:t>Lost/Withdrawn </a:t>
            </a:r>
            <a:endParaRPr lang="en-US" sz="2000" dirty="0"/>
          </a:p>
        </p:txBody>
      </p:sp>
      <p:sp>
        <p:nvSpPr>
          <p:cNvPr id="3" name="Text Placeholder 2"/>
          <p:cNvSpPr>
            <a:spLocks noGrp="1"/>
          </p:cNvSpPr>
          <p:nvPr>
            <p:ph type="body" sz="quarter" idx="13"/>
          </p:nvPr>
        </p:nvSpPr>
        <p:spPr/>
        <p:txBody>
          <a:bodyPr/>
          <a:lstStyle/>
          <a:p>
            <a:r>
              <a:rPr lang="en-US" dirty="0" smtClean="0"/>
              <a:t>Project Scope</a:t>
            </a:r>
            <a:endParaRPr lang="en-US" dirty="0"/>
          </a:p>
        </p:txBody>
      </p:sp>
    </p:spTree>
    <p:extLst>
      <p:ext uri="{BB962C8B-B14F-4D97-AF65-F5344CB8AC3E}">
        <p14:creationId xmlns:p14="http://schemas.microsoft.com/office/powerpoint/2010/main" val="332495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buNone/>
            </a:pPr>
            <a:endParaRPr lang="en-US" dirty="0" smtClean="0"/>
          </a:p>
          <a:p>
            <a:endParaRPr lang="en-US" dirty="0"/>
          </a:p>
        </p:txBody>
      </p:sp>
      <p:sp>
        <p:nvSpPr>
          <p:cNvPr id="5" name="Text Placeholder 4"/>
          <p:cNvSpPr>
            <a:spLocks noGrp="1"/>
          </p:cNvSpPr>
          <p:nvPr>
            <p:ph type="body" sz="quarter" idx="13"/>
          </p:nvPr>
        </p:nvSpPr>
        <p:spPr/>
        <p:txBody>
          <a:bodyPr/>
          <a:lstStyle/>
          <a:p>
            <a:r>
              <a:rPr lang="en-US" dirty="0" smtClean="0"/>
              <a:t>Project </a:t>
            </a:r>
            <a:r>
              <a:rPr lang="en-US" dirty="0" smtClean="0"/>
              <a:t>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42887289"/>
              </p:ext>
            </p:extLst>
          </p:nvPr>
        </p:nvGraphicFramePr>
        <p:xfrm>
          <a:off x="0" y="1135919"/>
          <a:ext cx="9144000" cy="4079240"/>
        </p:xfrm>
        <a:graphic>
          <a:graphicData uri="http://schemas.openxmlformats.org/drawingml/2006/table">
            <a:tbl>
              <a:tblPr firstRow="1" bandRow="1">
                <a:tableStyleId>{5C22544A-7EE6-4342-B048-85BDC9FD1C3A}</a:tableStyleId>
              </a:tblPr>
              <a:tblGrid>
                <a:gridCol w="6418555"/>
                <a:gridCol w="2725445"/>
              </a:tblGrid>
              <a:tr h="370840">
                <a:tc>
                  <a:txBody>
                    <a:bodyPr/>
                    <a:lstStyle/>
                    <a:p>
                      <a:r>
                        <a:rPr lang="en-US" dirty="0" smtClean="0"/>
                        <a:t>Task</a:t>
                      </a:r>
                      <a:endParaRPr lang="en-US" dirty="0"/>
                    </a:p>
                  </a:txBody>
                  <a:tcPr/>
                </a:tc>
                <a:tc>
                  <a:txBody>
                    <a:bodyPr/>
                    <a:lstStyle/>
                    <a:p>
                      <a:r>
                        <a:rPr lang="en-US" dirty="0" smtClean="0"/>
                        <a:t>Timeframe</a:t>
                      </a:r>
                      <a:endParaRPr lang="en-US" dirty="0"/>
                    </a:p>
                  </a:txBody>
                  <a:tcPr/>
                </a:tc>
              </a:tr>
              <a:tr h="370840">
                <a:tc>
                  <a:txBody>
                    <a:bodyPr/>
                    <a:lstStyle/>
                    <a:p>
                      <a:endParaRPr lang="en-US" dirty="0"/>
                    </a:p>
                  </a:txBody>
                  <a:tcPr/>
                </a:tc>
                <a:tc>
                  <a:txBody>
                    <a:bodyPr/>
                    <a:lstStyle/>
                    <a:p>
                      <a:pPr algn="ctr"/>
                      <a:endParaRPr lang="en-US" dirty="0"/>
                    </a:p>
                  </a:txBody>
                  <a:tcPr/>
                </a:tc>
              </a:tr>
              <a:tr h="370840">
                <a:tc>
                  <a:txBody>
                    <a:bodyPr/>
                    <a:lstStyle/>
                    <a:p>
                      <a:r>
                        <a:rPr lang="en-US" dirty="0" smtClean="0"/>
                        <a:t>Kick-off </a:t>
                      </a:r>
                      <a:r>
                        <a:rPr lang="en-US" dirty="0" smtClean="0"/>
                        <a:t>Meeting</a:t>
                      </a:r>
                      <a:endParaRPr lang="en-US" dirty="0"/>
                    </a:p>
                  </a:txBody>
                  <a:tcPr/>
                </a:tc>
                <a:tc>
                  <a:txBody>
                    <a:bodyPr/>
                    <a:lstStyle/>
                    <a:p>
                      <a:pPr algn="ctr"/>
                      <a:r>
                        <a:rPr lang="en-US" dirty="0" smtClean="0"/>
                        <a:t>June</a:t>
                      </a:r>
                      <a:endParaRPr lang="en-US" dirty="0"/>
                    </a:p>
                  </a:txBody>
                  <a:tcPr/>
                </a:tc>
              </a:tr>
              <a:tr h="370840">
                <a:tc>
                  <a:txBody>
                    <a:bodyPr/>
                    <a:lstStyle/>
                    <a:p>
                      <a:r>
                        <a:rPr lang="en-US" dirty="0" smtClean="0"/>
                        <a:t>Confirm</a:t>
                      </a:r>
                      <a:r>
                        <a:rPr lang="en-US" baseline="0" dirty="0" smtClean="0"/>
                        <a:t> Project Leadership/Communication</a:t>
                      </a:r>
                      <a:endParaRPr lang="en-US" dirty="0"/>
                    </a:p>
                  </a:txBody>
                  <a:tcPr/>
                </a:tc>
                <a:tc>
                  <a:txBody>
                    <a:bodyPr/>
                    <a:lstStyle/>
                    <a:p>
                      <a:pPr algn="ctr"/>
                      <a:r>
                        <a:rPr lang="en-US" dirty="0" smtClean="0"/>
                        <a:t>June</a:t>
                      </a:r>
                      <a:endParaRPr lang="en-US" dirty="0"/>
                    </a:p>
                  </a:txBody>
                  <a:tcPr/>
                </a:tc>
              </a:tr>
              <a:tr h="370840">
                <a:tc>
                  <a:txBody>
                    <a:bodyPr/>
                    <a:lstStyle/>
                    <a:p>
                      <a:r>
                        <a:rPr lang="en-US" dirty="0" smtClean="0"/>
                        <a:t>Confirm</a:t>
                      </a:r>
                      <a:r>
                        <a:rPr lang="en-US" baseline="0" dirty="0" smtClean="0"/>
                        <a:t> Scope and Specifications</a:t>
                      </a:r>
                      <a:endParaRPr lang="en-US" dirty="0"/>
                    </a:p>
                  </a:txBody>
                  <a:tcPr/>
                </a:tc>
                <a:tc>
                  <a:txBody>
                    <a:bodyPr/>
                    <a:lstStyle/>
                    <a:p>
                      <a:pPr algn="ctr"/>
                      <a:r>
                        <a:rPr lang="en-US" dirty="0" smtClean="0"/>
                        <a:t>June-July</a:t>
                      </a:r>
                      <a:endParaRPr lang="en-US" dirty="0"/>
                    </a:p>
                  </a:txBody>
                  <a:tcPr/>
                </a:tc>
              </a:tr>
              <a:tr h="370840">
                <a:tc>
                  <a:txBody>
                    <a:bodyPr/>
                    <a:lstStyle/>
                    <a:p>
                      <a:r>
                        <a:rPr lang="en-US" dirty="0" smtClean="0"/>
                        <a:t>Category</a:t>
                      </a:r>
                      <a:r>
                        <a:rPr lang="en-US" baseline="0" dirty="0" smtClean="0"/>
                        <a:t> 1 Libraries: Data Questionnaire</a:t>
                      </a:r>
                      <a:endParaRPr lang="en-US" dirty="0"/>
                    </a:p>
                  </a:txBody>
                  <a:tcPr/>
                </a:tc>
                <a:tc>
                  <a:txBody>
                    <a:bodyPr/>
                    <a:lstStyle/>
                    <a:p>
                      <a:pPr algn="ctr"/>
                      <a:r>
                        <a:rPr lang="en-US" dirty="0" smtClean="0"/>
                        <a:t>June-July </a:t>
                      </a:r>
                      <a:endParaRPr lang="en-US" dirty="0"/>
                    </a:p>
                  </a:txBody>
                  <a:tcPr/>
                </a:tc>
              </a:tr>
              <a:tr h="370840">
                <a:tc>
                  <a:txBody>
                    <a:bodyPr/>
                    <a:lstStyle/>
                    <a:p>
                      <a:r>
                        <a:rPr lang="en-US" dirty="0" smtClean="0"/>
                        <a:t>Category 1 Libraries: Supply Bib, Item, </a:t>
                      </a:r>
                      <a:r>
                        <a:rPr lang="en-US" dirty="0" err="1" smtClean="0"/>
                        <a:t>Circ</a:t>
                      </a:r>
                      <a:r>
                        <a:rPr lang="en-US" dirty="0" smtClean="0"/>
                        <a:t> Data</a:t>
                      </a:r>
                      <a:endParaRPr lang="en-US" dirty="0"/>
                    </a:p>
                  </a:txBody>
                  <a:tcPr/>
                </a:tc>
                <a:tc>
                  <a:txBody>
                    <a:bodyPr/>
                    <a:lstStyle/>
                    <a:p>
                      <a:pPr algn="ctr"/>
                      <a:r>
                        <a:rPr lang="en-US" dirty="0" smtClean="0"/>
                        <a:t>July-August</a:t>
                      </a:r>
                      <a:endParaRPr lang="en-US" dirty="0"/>
                    </a:p>
                  </a:txBody>
                  <a:tcPr/>
                </a:tc>
              </a:tr>
              <a:tr h="370840">
                <a:tc>
                  <a:txBody>
                    <a:bodyPr/>
                    <a:lstStyle/>
                    <a:p>
                      <a:r>
                        <a:rPr lang="en-US" dirty="0" smtClean="0"/>
                        <a:t>Category </a:t>
                      </a:r>
                      <a:r>
                        <a:rPr lang="en-US" dirty="0" smtClean="0"/>
                        <a:t>2 </a:t>
                      </a:r>
                      <a:r>
                        <a:rPr lang="en-US" dirty="0" smtClean="0"/>
                        <a:t>Libraries: Configure Retention Lists for Matching</a:t>
                      </a:r>
                      <a:endParaRPr lang="en-US" dirty="0"/>
                    </a:p>
                  </a:txBody>
                  <a:tcPr/>
                </a:tc>
                <a:tc>
                  <a:txBody>
                    <a:bodyPr/>
                    <a:lstStyle/>
                    <a:p>
                      <a:pPr algn="ctr"/>
                      <a:r>
                        <a:rPr lang="en-US" dirty="0" smtClean="0"/>
                        <a:t>July-August</a:t>
                      </a:r>
                      <a:endParaRPr lang="en-US" dirty="0"/>
                    </a:p>
                  </a:txBody>
                  <a:tcPr/>
                </a:tc>
              </a:tr>
              <a:tr h="370840">
                <a:tc>
                  <a:txBody>
                    <a:bodyPr/>
                    <a:lstStyle/>
                    <a:p>
                      <a:r>
                        <a:rPr lang="en-US" dirty="0" smtClean="0"/>
                        <a:t>SCS</a:t>
                      </a:r>
                      <a:r>
                        <a:rPr lang="en-US" baseline="0" dirty="0" smtClean="0"/>
                        <a:t> will a</a:t>
                      </a:r>
                      <a:r>
                        <a:rPr lang="en-US" dirty="0" smtClean="0"/>
                        <a:t>ssess &amp; optimize</a:t>
                      </a:r>
                      <a:r>
                        <a:rPr lang="en-US" baseline="0" dirty="0" smtClean="0"/>
                        <a:t> group-wide data strategy</a:t>
                      </a:r>
                      <a:endParaRPr lang="en-US" dirty="0"/>
                    </a:p>
                  </a:txBody>
                  <a:tcPr/>
                </a:tc>
                <a:tc>
                  <a:txBody>
                    <a:bodyPr/>
                    <a:lstStyle/>
                    <a:p>
                      <a:pPr algn="ctr"/>
                      <a:r>
                        <a:rPr lang="en-US" dirty="0" smtClean="0"/>
                        <a:t>August</a:t>
                      </a:r>
                      <a:endParaRPr lang="en-US" dirty="0"/>
                    </a:p>
                  </a:txBody>
                  <a:tcPr/>
                </a:tc>
              </a:tr>
              <a:tr h="370840">
                <a:tc>
                  <a:txBody>
                    <a:bodyPr/>
                    <a:lstStyle/>
                    <a:p>
                      <a:r>
                        <a:rPr lang="en-US" dirty="0" err="1" smtClean="0"/>
                        <a:t>WorldCat</a:t>
                      </a:r>
                      <a:r>
                        <a:rPr lang="en-US" dirty="0" smtClean="0"/>
                        <a:t> </a:t>
                      </a:r>
                      <a:r>
                        <a:rPr lang="en-US" dirty="0" smtClean="0"/>
                        <a:t>validation &amp; matching;</a:t>
                      </a:r>
                      <a:r>
                        <a:rPr lang="en-US" baseline="0" dirty="0" smtClean="0"/>
                        <a:t> </a:t>
                      </a:r>
                      <a:r>
                        <a:rPr lang="en-US" baseline="0" dirty="0" err="1" smtClean="0"/>
                        <a:t>Hathi</a:t>
                      </a:r>
                      <a:r>
                        <a:rPr lang="en-US" baseline="0" dirty="0" smtClean="0"/>
                        <a:t> Trust matching</a:t>
                      </a:r>
                      <a:endParaRPr lang="en-US" dirty="0"/>
                    </a:p>
                  </a:txBody>
                  <a:tcPr/>
                </a:tc>
                <a:tc>
                  <a:txBody>
                    <a:bodyPr/>
                    <a:lstStyle/>
                    <a:p>
                      <a:pPr algn="ctr"/>
                      <a:r>
                        <a:rPr lang="en-US" dirty="0" smtClean="0"/>
                        <a:t>September</a:t>
                      </a:r>
                      <a:endParaRPr lang="en-US" dirty="0"/>
                    </a:p>
                  </a:txBody>
                  <a:tcPr anchor="ctr"/>
                </a:tc>
              </a:tr>
              <a:tr h="370840">
                <a:tc>
                  <a:txBody>
                    <a:bodyPr/>
                    <a:lstStyle/>
                    <a:p>
                      <a:r>
                        <a:rPr lang="en-US" dirty="0" smtClean="0"/>
                        <a:t>Category </a:t>
                      </a:r>
                      <a:r>
                        <a:rPr lang="en-US" dirty="0" smtClean="0"/>
                        <a:t>1Libraries</a:t>
                      </a:r>
                      <a:r>
                        <a:rPr lang="en-US" dirty="0" smtClean="0"/>
                        <a:t>: match against Category</a:t>
                      </a:r>
                      <a:r>
                        <a:rPr lang="en-US" baseline="0" dirty="0" smtClean="0"/>
                        <a:t> </a:t>
                      </a:r>
                      <a:r>
                        <a:rPr lang="en-US" baseline="0" dirty="0" smtClean="0"/>
                        <a:t>2 </a:t>
                      </a:r>
                      <a:r>
                        <a:rPr lang="en-US" baseline="0" dirty="0" smtClean="0"/>
                        <a:t>retention lists</a:t>
                      </a:r>
                      <a:endParaRPr lang="en-US" dirty="0"/>
                    </a:p>
                  </a:txBody>
                  <a:tcPr/>
                </a:tc>
                <a:tc>
                  <a:txBody>
                    <a:bodyPr/>
                    <a:lstStyle/>
                    <a:p>
                      <a:pPr algn="ctr"/>
                      <a:r>
                        <a:rPr lang="en-US" dirty="0" smtClean="0"/>
                        <a:t>September</a:t>
                      </a:r>
                      <a:endParaRPr lang="en-US" dirty="0"/>
                    </a:p>
                  </a:txBody>
                  <a:tcPr anchor="ctr"/>
                </a:tc>
              </a:tr>
            </a:tbl>
          </a:graphicData>
        </a:graphic>
      </p:graphicFrame>
    </p:spTree>
    <p:extLst>
      <p:ext uri="{BB962C8B-B14F-4D97-AF65-F5344CB8AC3E}">
        <p14:creationId xmlns:p14="http://schemas.microsoft.com/office/powerpoint/2010/main" val="174447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buNone/>
            </a:pPr>
            <a:endParaRPr lang="en-US" dirty="0" smtClean="0"/>
          </a:p>
          <a:p>
            <a:endParaRPr lang="en-US" dirty="0"/>
          </a:p>
        </p:txBody>
      </p:sp>
      <p:sp>
        <p:nvSpPr>
          <p:cNvPr id="5" name="Text Placeholder 4"/>
          <p:cNvSpPr>
            <a:spLocks noGrp="1"/>
          </p:cNvSpPr>
          <p:nvPr>
            <p:ph type="body" sz="quarter" idx="13"/>
          </p:nvPr>
        </p:nvSpPr>
        <p:spPr/>
        <p:txBody>
          <a:bodyPr/>
          <a:lstStyle/>
          <a:p>
            <a:r>
              <a:rPr lang="en-US" dirty="0" smtClean="0"/>
              <a:t>Project </a:t>
            </a:r>
            <a:r>
              <a:rPr lang="en-US" dirty="0" smtClean="0"/>
              <a:t>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95699619"/>
              </p:ext>
            </p:extLst>
          </p:nvPr>
        </p:nvGraphicFramePr>
        <p:xfrm>
          <a:off x="0" y="1135919"/>
          <a:ext cx="9144000" cy="5257800"/>
        </p:xfrm>
        <a:graphic>
          <a:graphicData uri="http://schemas.openxmlformats.org/drawingml/2006/table">
            <a:tbl>
              <a:tblPr firstRow="1" bandRow="1">
                <a:tableStyleId>{5C22544A-7EE6-4342-B048-85BDC9FD1C3A}</a:tableStyleId>
              </a:tblPr>
              <a:tblGrid>
                <a:gridCol w="6418555"/>
                <a:gridCol w="2725445"/>
              </a:tblGrid>
              <a:tr h="370840">
                <a:tc>
                  <a:txBody>
                    <a:bodyPr/>
                    <a:lstStyle/>
                    <a:p>
                      <a:r>
                        <a:rPr lang="en-US" dirty="0" smtClean="0"/>
                        <a:t>Task</a:t>
                      </a:r>
                      <a:endParaRPr lang="en-US" dirty="0"/>
                    </a:p>
                  </a:txBody>
                  <a:tcPr/>
                </a:tc>
                <a:tc>
                  <a:txBody>
                    <a:bodyPr/>
                    <a:lstStyle/>
                    <a:p>
                      <a:r>
                        <a:rPr lang="en-US" dirty="0" smtClean="0"/>
                        <a:t>Timeframe</a:t>
                      </a:r>
                      <a:endParaRPr lang="en-US" dirty="0"/>
                    </a:p>
                  </a:txBody>
                  <a:tcPr/>
                </a:tc>
              </a:tr>
              <a:tr h="370840">
                <a:tc>
                  <a:txBody>
                    <a:bodyPr/>
                    <a:lstStyle/>
                    <a:p>
                      <a:r>
                        <a:rPr lang="en-US" dirty="0" smtClean="0"/>
                        <a:t>Category</a:t>
                      </a:r>
                      <a:r>
                        <a:rPr lang="en-US" baseline="0" dirty="0" smtClean="0"/>
                        <a:t> </a:t>
                      </a:r>
                      <a:r>
                        <a:rPr lang="en-US" baseline="0" dirty="0" smtClean="0"/>
                        <a:t>1: Compile </a:t>
                      </a:r>
                      <a:r>
                        <a:rPr lang="en-US" baseline="0" dirty="0" smtClean="0"/>
                        <a:t>and validate individual data roll-ups</a:t>
                      </a:r>
                      <a:endParaRPr lang="en-US" dirty="0"/>
                    </a:p>
                  </a:txBody>
                  <a:tcPr/>
                </a:tc>
                <a:tc>
                  <a:txBody>
                    <a:bodyPr/>
                    <a:lstStyle/>
                    <a:p>
                      <a:pPr algn="ctr"/>
                      <a:r>
                        <a:rPr lang="en-US" dirty="0" smtClean="0"/>
                        <a:t>October</a:t>
                      </a:r>
                      <a:endParaRPr lang="en-US" dirty="0"/>
                    </a:p>
                  </a:txBody>
                  <a:tcPr/>
                </a:tc>
              </a:tr>
              <a:tr h="370840">
                <a:tc>
                  <a:txBody>
                    <a:bodyPr/>
                    <a:lstStyle/>
                    <a:p>
                      <a:r>
                        <a:rPr lang="en-US" dirty="0" err="1" smtClean="0"/>
                        <a:t>GreenGlass</a:t>
                      </a:r>
                      <a:r>
                        <a:rPr lang="en-US" baseline="0" dirty="0" smtClean="0"/>
                        <a:t> access for Individual Libraries [optional]</a:t>
                      </a:r>
                      <a:endParaRPr lang="en-US" dirty="0"/>
                    </a:p>
                  </a:txBody>
                  <a:tcPr/>
                </a:tc>
                <a:tc>
                  <a:txBody>
                    <a:bodyPr/>
                    <a:lstStyle/>
                    <a:p>
                      <a:pPr algn="ctr"/>
                      <a:r>
                        <a:rPr lang="en-US" dirty="0" smtClean="0"/>
                        <a:t>October</a:t>
                      </a:r>
                      <a:endParaRPr lang="en-US" dirty="0"/>
                    </a:p>
                  </a:txBody>
                  <a:tcPr/>
                </a:tc>
              </a:tr>
              <a:tr h="370840">
                <a:tc>
                  <a:txBody>
                    <a:bodyPr/>
                    <a:lstStyle/>
                    <a:p>
                      <a:r>
                        <a:rPr lang="en-US" dirty="0" smtClean="0"/>
                        <a:t>Compile</a:t>
                      </a:r>
                      <a:r>
                        <a:rPr lang="en-US" baseline="0" dirty="0" smtClean="0"/>
                        <a:t> the </a:t>
                      </a:r>
                      <a:r>
                        <a:rPr lang="en-US" baseline="0" dirty="0" smtClean="0"/>
                        <a:t>MI-SPI </a:t>
                      </a:r>
                      <a:r>
                        <a:rPr lang="en-US" baseline="0" dirty="0" smtClean="0"/>
                        <a:t>group-wide database </a:t>
                      </a:r>
                      <a:endParaRPr lang="en-US" dirty="0"/>
                    </a:p>
                  </a:txBody>
                  <a:tcPr/>
                </a:tc>
                <a:tc>
                  <a:txBody>
                    <a:bodyPr/>
                    <a:lstStyle/>
                    <a:p>
                      <a:pPr algn="ctr"/>
                      <a:r>
                        <a:rPr lang="en-US" dirty="0" smtClean="0"/>
                        <a:t>October</a:t>
                      </a:r>
                      <a:endParaRPr lang="en-US" dirty="0"/>
                    </a:p>
                  </a:txBody>
                  <a:tcPr/>
                </a:tc>
              </a:tr>
              <a:tr h="370840">
                <a:tc>
                  <a:txBody>
                    <a:bodyPr/>
                    <a:lstStyle/>
                    <a:p>
                      <a:r>
                        <a:rPr lang="en-US" dirty="0" err="1" smtClean="0"/>
                        <a:t>GreenGlass</a:t>
                      </a:r>
                      <a:r>
                        <a:rPr lang="en-US" baseline="0" dirty="0" smtClean="0"/>
                        <a:t> for Groups (G3) access</a:t>
                      </a:r>
                      <a:endParaRPr lang="en-US" dirty="0"/>
                    </a:p>
                  </a:txBody>
                  <a:tcPr/>
                </a:tc>
                <a:tc>
                  <a:txBody>
                    <a:bodyPr/>
                    <a:lstStyle/>
                    <a:p>
                      <a:pPr algn="ctr"/>
                      <a:r>
                        <a:rPr lang="en-US" dirty="0" smtClean="0"/>
                        <a:t>November</a:t>
                      </a:r>
                      <a:endParaRPr lang="en-US" dirty="0"/>
                    </a:p>
                  </a:txBody>
                  <a:tcPr/>
                </a:tc>
              </a:tr>
              <a:tr h="370840">
                <a:tc>
                  <a:txBody>
                    <a:bodyPr/>
                    <a:lstStyle/>
                    <a:p>
                      <a:r>
                        <a:rPr lang="en-US" dirty="0" smtClean="0"/>
                        <a:t>Experiment</a:t>
                      </a:r>
                      <a:r>
                        <a:rPr lang="en-US" baseline="0" dirty="0" smtClean="0"/>
                        <a:t> with Retention Scenarios using G3</a:t>
                      </a:r>
                      <a:endParaRPr lang="en-US" dirty="0"/>
                    </a:p>
                  </a:txBody>
                  <a:tcPr/>
                </a:tc>
                <a:tc>
                  <a:txBody>
                    <a:bodyPr/>
                    <a:lstStyle/>
                    <a:p>
                      <a:pPr algn="ctr"/>
                      <a:r>
                        <a:rPr lang="en-US" dirty="0" smtClean="0"/>
                        <a:t>November-December </a:t>
                      </a:r>
                      <a:endParaRPr lang="en-US" dirty="0"/>
                    </a:p>
                  </a:txBody>
                  <a:tcPr/>
                </a:tc>
              </a:tr>
              <a:tr h="370840">
                <a:tc>
                  <a:txBody>
                    <a:bodyPr/>
                    <a:lstStyle/>
                    <a:p>
                      <a:r>
                        <a:rPr lang="en-US" dirty="0" smtClean="0"/>
                        <a:t>Discussion/Decisions</a:t>
                      </a:r>
                      <a:r>
                        <a:rPr lang="en-US" baseline="0" dirty="0" smtClean="0"/>
                        <a:t> on </a:t>
                      </a:r>
                      <a:r>
                        <a:rPr lang="en-US" baseline="0" dirty="0" smtClean="0"/>
                        <a:t>MI-SPI </a:t>
                      </a:r>
                      <a:r>
                        <a:rPr lang="en-US" baseline="0" dirty="0" smtClean="0"/>
                        <a:t>retention commitments</a:t>
                      </a:r>
                      <a:endParaRPr lang="en-US" dirty="0"/>
                    </a:p>
                  </a:txBody>
                  <a:tcPr/>
                </a:tc>
                <a:tc>
                  <a:txBody>
                    <a:bodyPr/>
                    <a:lstStyle/>
                    <a:p>
                      <a:pPr algn="ctr"/>
                      <a:r>
                        <a:rPr lang="en-US" dirty="0" smtClean="0"/>
                        <a:t>November-December</a:t>
                      </a:r>
                      <a:endParaRPr lang="en-US" dirty="0"/>
                    </a:p>
                  </a:txBody>
                  <a:tcPr/>
                </a:tc>
              </a:tr>
              <a:tr h="370840">
                <a:tc>
                  <a:txBody>
                    <a:bodyPr/>
                    <a:lstStyle/>
                    <a:p>
                      <a:r>
                        <a:rPr lang="en-US" dirty="0" smtClean="0"/>
                        <a:t>Allocation</a:t>
                      </a:r>
                      <a:r>
                        <a:rPr lang="en-US" baseline="0" dirty="0" smtClean="0"/>
                        <a:t> of retention commitments by SCS</a:t>
                      </a:r>
                      <a:endParaRPr lang="en-US" dirty="0"/>
                    </a:p>
                  </a:txBody>
                  <a:tcPr/>
                </a:tc>
                <a:tc>
                  <a:txBody>
                    <a:bodyPr/>
                    <a:lstStyle/>
                    <a:p>
                      <a:pPr algn="ctr"/>
                      <a:r>
                        <a:rPr lang="en-US" dirty="0" smtClean="0"/>
                        <a:t>December</a:t>
                      </a:r>
                      <a:endParaRPr lang="en-US" dirty="0"/>
                    </a:p>
                  </a:txBody>
                  <a:tcPr/>
                </a:tc>
              </a:tr>
              <a:tr h="370840">
                <a:tc>
                  <a:txBody>
                    <a:bodyPr/>
                    <a:lstStyle/>
                    <a:p>
                      <a:r>
                        <a:rPr lang="en-US" dirty="0" smtClean="0"/>
                        <a:t>Re-load of </a:t>
                      </a:r>
                      <a:r>
                        <a:rPr lang="en-US" dirty="0" err="1" smtClean="0"/>
                        <a:t>GreenGlass</a:t>
                      </a:r>
                      <a:r>
                        <a:rPr lang="en-US" dirty="0" smtClean="0"/>
                        <a:t> to reflect retention commitments</a:t>
                      </a:r>
                      <a:r>
                        <a:rPr lang="en-US" baseline="0" dirty="0" smtClean="0"/>
                        <a:t> and establish a safety net</a:t>
                      </a:r>
                      <a:endParaRPr lang="en-US" dirty="0"/>
                    </a:p>
                  </a:txBody>
                  <a:tcPr/>
                </a:tc>
                <a:tc>
                  <a:txBody>
                    <a:bodyPr/>
                    <a:lstStyle/>
                    <a:p>
                      <a:pPr algn="ctr"/>
                      <a:r>
                        <a:rPr lang="en-US" dirty="0" smtClean="0"/>
                        <a:t>January</a:t>
                      </a:r>
                      <a:r>
                        <a:rPr lang="en-US" baseline="0" dirty="0" smtClean="0"/>
                        <a:t> 2016</a:t>
                      </a:r>
                      <a:endParaRPr lang="en-US" dirty="0"/>
                    </a:p>
                  </a:txBody>
                  <a:tcPr/>
                </a:tc>
              </a:tr>
              <a:tr h="370840">
                <a:tc>
                  <a:txBody>
                    <a:bodyPr/>
                    <a:lstStyle/>
                    <a:p>
                      <a:r>
                        <a:rPr lang="en-US" dirty="0" smtClean="0"/>
                        <a:t>Individual libraries</a:t>
                      </a:r>
                      <a:r>
                        <a:rPr lang="en-US" baseline="0" dirty="0" smtClean="0"/>
                        <a:t> </a:t>
                      </a:r>
                      <a:r>
                        <a:rPr lang="en-US" baseline="0" dirty="0" smtClean="0"/>
                        <a:t>declare </a:t>
                      </a:r>
                      <a:r>
                        <a:rPr lang="en-US" baseline="0" dirty="0" smtClean="0"/>
                        <a:t>retention commitments in catalogs, </a:t>
                      </a:r>
                      <a:r>
                        <a:rPr lang="en-US" baseline="0" dirty="0" err="1" smtClean="0"/>
                        <a:t>WorldCat</a:t>
                      </a:r>
                      <a:r>
                        <a:rPr lang="en-US" baseline="0" dirty="0" smtClean="0"/>
                        <a:t> (?)</a:t>
                      </a:r>
                      <a:endParaRPr lang="en-US" dirty="0"/>
                    </a:p>
                  </a:txBody>
                  <a:tcPr/>
                </a:tc>
                <a:tc>
                  <a:txBody>
                    <a:bodyPr/>
                    <a:lstStyle/>
                    <a:p>
                      <a:pPr algn="ctr"/>
                      <a:endParaRPr lang="en-US" dirty="0"/>
                    </a:p>
                  </a:txBody>
                  <a:tcPr/>
                </a:tc>
              </a:tr>
              <a:tr h="370840">
                <a:tc>
                  <a:txBody>
                    <a:bodyPr/>
                    <a:lstStyle/>
                    <a:p>
                      <a:r>
                        <a:rPr lang="en-US" dirty="0" smtClean="0"/>
                        <a:t>Individual libraries deselect</a:t>
                      </a:r>
                      <a:r>
                        <a:rPr lang="en-US" baseline="0" dirty="0" smtClean="0"/>
                        <a:t> as needed for titles they are not assigned to retain</a:t>
                      </a:r>
                      <a:endParaRPr lang="en-US" dirty="0"/>
                    </a:p>
                  </a:txBody>
                  <a:tcPr/>
                </a:tc>
                <a:tc>
                  <a:txBody>
                    <a:bodyPr/>
                    <a:lstStyle/>
                    <a:p>
                      <a:pPr algn="ctr"/>
                      <a:endParaRPr lang="en-US" dirty="0"/>
                    </a:p>
                  </a:txBody>
                  <a:tcPr/>
                </a:tc>
              </a:tr>
              <a:tr h="370840">
                <a:tc>
                  <a:txBody>
                    <a:bodyPr/>
                    <a:lstStyle/>
                    <a:p>
                      <a:r>
                        <a:rPr lang="en-US" dirty="0" smtClean="0"/>
                        <a:t>Ongoing</a:t>
                      </a:r>
                      <a:r>
                        <a:rPr lang="en-US" baseline="0" dirty="0" smtClean="0"/>
                        <a:t> data management</a:t>
                      </a:r>
                      <a:endParaRPr lang="en-US" dirty="0"/>
                    </a:p>
                  </a:txBody>
                  <a:tcPr/>
                </a:tc>
                <a:tc>
                  <a:txBody>
                    <a:bodyPr/>
                    <a:lstStyle/>
                    <a:p>
                      <a:pPr algn="ctr"/>
                      <a:r>
                        <a:rPr lang="en-US" dirty="0" smtClean="0"/>
                        <a:t>Through June 2017</a:t>
                      </a:r>
                      <a:endParaRPr lang="en-US" dirty="0"/>
                    </a:p>
                  </a:txBody>
                  <a:tcPr/>
                </a:tc>
              </a:tr>
            </a:tbl>
          </a:graphicData>
        </a:graphic>
      </p:graphicFrame>
    </p:spTree>
    <p:extLst>
      <p:ext uri="{BB962C8B-B14F-4D97-AF65-F5344CB8AC3E}">
        <p14:creationId xmlns:p14="http://schemas.microsoft.com/office/powerpoint/2010/main" val="349096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Scs</a:t>
            </a:r>
            <a:r>
              <a:rPr lang="en-US" dirty="0" smtClean="0"/>
              <a:t> methods &amp; </a:t>
            </a:r>
            <a:r>
              <a:rPr lang="en-US" dirty="0" err="1" smtClean="0"/>
              <a:t>greenglass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253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8" y="657225"/>
            <a:ext cx="8686800" cy="966788"/>
          </a:xfrm>
        </p:spPr>
        <p:txBody>
          <a:bodyPr>
            <a:noAutofit/>
          </a:bodyPr>
          <a:lstStyle/>
          <a:p>
            <a:pPr algn="ctr">
              <a:defRPr/>
            </a:pPr>
            <a:r>
              <a:rPr lang="en-US" dirty="0" smtClean="0">
                <a:effectLst>
                  <a:outerShdw blurRad="38100" dist="38100" dir="2700000" algn="tl">
                    <a:srgbClr val="000000">
                      <a:alpha val="43137"/>
                    </a:srgbClr>
                  </a:outerShdw>
                </a:effectLst>
              </a:rPr>
              <a:t>SCS</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Mission</a:t>
            </a:r>
            <a:endParaRPr lang="en-US" dirty="0">
              <a:effectLst>
                <a:outerShdw blurRad="38100" dist="38100" dir="2700000" algn="tl">
                  <a:srgbClr val="000000">
                    <a:alpha val="43137"/>
                  </a:srgbClr>
                </a:outerShdw>
              </a:effectLst>
            </a:endParaRPr>
          </a:p>
        </p:txBody>
      </p:sp>
      <p:sp>
        <p:nvSpPr>
          <p:cNvPr id="19459" name="Content Placeholder 2"/>
          <p:cNvSpPr>
            <a:spLocks noGrp="1"/>
          </p:cNvSpPr>
          <p:nvPr>
            <p:ph idx="1"/>
          </p:nvPr>
        </p:nvSpPr>
        <p:spPr>
          <a:xfrm>
            <a:off x="723900" y="1624013"/>
            <a:ext cx="7162800" cy="3175000"/>
          </a:xfrm>
        </p:spPr>
        <p:txBody>
          <a:bodyPr/>
          <a:lstStyle/>
          <a:p>
            <a:pPr marL="0" indent="0">
              <a:spcBef>
                <a:spcPts val="1200"/>
              </a:spcBef>
              <a:spcAft>
                <a:spcPts val="1200"/>
              </a:spcAft>
              <a:buFont typeface="Arial" pitchFamily="34" charset="0"/>
              <a:buNone/>
            </a:pPr>
            <a:endParaRPr lang="en-US" sz="2800" dirty="0" smtClean="0"/>
          </a:p>
          <a:p>
            <a:pPr marL="0" indent="0">
              <a:spcBef>
                <a:spcPts val="1200"/>
              </a:spcBef>
              <a:spcAft>
                <a:spcPts val="1200"/>
              </a:spcAft>
              <a:buFont typeface="Arial" pitchFamily="34" charset="0"/>
              <a:buNone/>
            </a:pPr>
            <a:endParaRPr lang="en-US" sz="2800" dirty="0" smtClean="0"/>
          </a:p>
          <a:p>
            <a:pPr marL="0" indent="0" algn="ctr">
              <a:spcBef>
                <a:spcPts val="1200"/>
              </a:spcBef>
              <a:spcAft>
                <a:spcPts val="1200"/>
              </a:spcAft>
              <a:buFont typeface="Arial" pitchFamily="34" charset="0"/>
              <a:buNone/>
            </a:pPr>
            <a:r>
              <a:rPr lang="en-US" dirty="0" smtClean="0"/>
              <a:t>To help libraries manage and share print monographs</a:t>
            </a:r>
          </a:p>
        </p:txBody>
      </p:sp>
      <p:sp>
        <p:nvSpPr>
          <p:cNvPr id="4" name="Footer Placeholder 3"/>
          <p:cNvSpPr>
            <a:spLocks noGrp="1"/>
          </p:cNvSpPr>
          <p:nvPr>
            <p:ph type="ftr" sz="quarter" idx="4294967295"/>
          </p:nvPr>
        </p:nvSpPr>
        <p:spPr>
          <a:xfrm>
            <a:off x="457200" y="6356350"/>
            <a:ext cx="2895600" cy="365125"/>
          </a:xfrm>
          <a:prstGeom prst="rect">
            <a:avLst/>
          </a:prstGeom>
        </p:spPr>
        <p:txBody>
          <a:bodyPr/>
          <a:lstStyle/>
          <a:p>
            <a:pPr>
              <a:defRPr/>
            </a:pPr>
            <a:r>
              <a:rPr lang="en-US" dirty="0" smtClean="0"/>
              <a:t>Sustainablecollections.com</a:t>
            </a:r>
            <a:endParaRPr lang="en-US" dirty="0"/>
          </a:p>
        </p:txBody>
      </p:sp>
      <p:sp>
        <p:nvSpPr>
          <p:cNvPr id="19461" name="Slide Number Placeholder 4"/>
          <p:cNvSpPr>
            <a:spLocks noGrp="1"/>
          </p:cNvSpPr>
          <p:nvPr>
            <p:ph type="sldNum" sz="quarter" idx="4294967295"/>
          </p:nvPr>
        </p:nvSpPr>
        <p:spPr bwMode="auto">
          <a:xfrm>
            <a:off x="3733800" y="63531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fld id="{BBF6723C-0155-47C7-8B99-14C9E9EAB84E}" type="slidenum">
              <a:rPr lang="en-US" smtClean="0">
                <a:solidFill>
                  <a:srgbClr val="898989"/>
                </a:solidFill>
                <a:latin typeface="Calibri" pitchFamily="34" charset="0"/>
              </a:rPr>
              <a:pPr/>
              <a:t>2</a:t>
            </a:fld>
            <a:endParaRPr lang="en-US" dirty="0" smtClean="0">
              <a:solidFill>
                <a:srgbClr val="898989"/>
              </a:solidFill>
              <a:latin typeface="Calibri" pitchFamily="34" charset="0"/>
            </a:endParaRPr>
          </a:p>
        </p:txBody>
      </p:sp>
      <p:pic>
        <p:nvPicPr>
          <p:cNvPr id="4098" name="Picture 2" descr="C:\Users\Rick\Dropbox (SC)\SCS Team Folders\Marketing\ActOneCreative\HiRes - Green Swoo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410"/>
            <a:ext cx="9144000" cy="67531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91545" y="720436"/>
            <a:ext cx="4038600" cy="3908762"/>
          </a:xfrm>
          <a:prstGeom prst="rect">
            <a:avLst/>
          </a:prstGeom>
          <a:noFill/>
        </p:spPr>
        <p:txBody>
          <a:bodyPr wrap="square" rtlCol="0">
            <a:spAutoFit/>
          </a:bodyPr>
          <a:lstStyle/>
          <a:p>
            <a:pPr algn="ctr"/>
            <a:r>
              <a:rPr lang="en-US" sz="4800" u="sng" dirty="0" smtClean="0">
                <a:solidFill>
                  <a:srgbClr val="663300"/>
                </a:solidFill>
              </a:rPr>
              <a:t>Mission</a:t>
            </a:r>
          </a:p>
          <a:p>
            <a:pPr algn="ctr"/>
            <a:endParaRPr lang="en-US" sz="2400" dirty="0">
              <a:solidFill>
                <a:srgbClr val="663300"/>
              </a:solidFill>
            </a:endParaRPr>
          </a:p>
          <a:p>
            <a:pPr algn="ctr"/>
            <a:r>
              <a:rPr lang="en-US" sz="4400" dirty="0" smtClean="0">
                <a:solidFill>
                  <a:srgbClr val="663300"/>
                </a:solidFill>
              </a:rPr>
              <a:t>Helping Libraries </a:t>
            </a:r>
            <a:r>
              <a:rPr lang="en-US" sz="4400" b="1" dirty="0" smtClean="0">
                <a:solidFill>
                  <a:srgbClr val="663300"/>
                </a:solidFill>
              </a:rPr>
              <a:t>Manage </a:t>
            </a:r>
            <a:r>
              <a:rPr lang="en-US" sz="4400" dirty="0" smtClean="0">
                <a:solidFill>
                  <a:srgbClr val="663300"/>
                </a:solidFill>
              </a:rPr>
              <a:t>and     </a:t>
            </a:r>
            <a:r>
              <a:rPr lang="en-US" sz="4400" b="1" dirty="0" smtClean="0">
                <a:solidFill>
                  <a:srgbClr val="663300"/>
                </a:solidFill>
              </a:rPr>
              <a:t>Share </a:t>
            </a:r>
            <a:r>
              <a:rPr lang="en-US" sz="4400" dirty="0" smtClean="0">
                <a:solidFill>
                  <a:srgbClr val="663300"/>
                </a:solidFill>
              </a:rPr>
              <a:t>Print </a:t>
            </a:r>
            <a:r>
              <a:rPr lang="en-US" sz="4400" b="1" dirty="0" smtClean="0">
                <a:solidFill>
                  <a:srgbClr val="663300"/>
                </a:solidFill>
              </a:rPr>
              <a:t>Monographs</a:t>
            </a:r>
            <a:endParaRPr lang="en-US" sz="4400" b="1" dirty="0">
              <a:solidFill>
                <a:srgbClr val="663300"/>
              </a:solidFill>
            </a:endParaRPr>
          </a:p>
        </p:txBody>
      </p:sp>
      <p:pic>
        <p:nvPicPr>
          <p:cNvPr id="4099" name="Picture 3" descr="C:\Users\Rick\Dropbox (SC)\SCS Team Folders\Marketing\ActOneCreative\SCS pngs\SCS lozenge -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9704" y="5638799"/>
            <a:ext cx="1726096"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7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42127"/>
            <a:ext cx="9144000" cy="5091982"/>
          </a:xfrm>
          <a:prstGeom prst="rect">
            <a:avLst/>
          </a:prstGeom>
        </p:spPr>
      </p:pic>
      <p:sp>
        <p:nvSpPr>
          <p:cNvPr id="4" name="TextBox 3"/>
          <p:cNvSpPr txBox="1"/>
          <p:nvPr/>
        </p:nvSpPr>
        <p:spPr>
          <a:xfrm>
            <a:off x="622994" y="4844345"/>
            <a:ext cx="2051625" cy="830997"/>
          </a:xfrm>
          <a:prstGeom prst="rect">
            <a:avLst/>
          </a:prstGeom>
          <a:noFill/>
        </p:spPr>
        <p:txBody>
          <a:bodyPr wrap="square" rtlCol="0">
            <a:spAutoFit/>
          </a:bodyPr>
          <a:lstStyle/>
          <a:p>
            <a:pPr algn="ctr"/>
            <a:r>
              <a:rPr lang="en-US" sz="1600" dirty="0" smtClean="0">
                <a:solidFill>
                  <a:srgbClr val="0070C0"/>
                </a:solidFill>
                <a:effectLst>
                  <a:outerShdw blurRad="38100" dist="38100" dir="2700000" algn="tl">
                    <a:srgbClr val="000000">
                      <a:alpha val="43137"/>
                    </a:srgbClr>
                  </a:outerShdw>
                </a:effectLst>
              </a:rPr>
              <a:t>Library’s bib, item and transaction data for PRINT MONOGRAPHS</a:t>
            </a:r>
            <a:endParaRPr lang="en-US" sz="16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086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546"/>
          <a:stretch/>
        </p:blipFill>
        <p:spPr>
          <a:xfrm>
            <a:off x="-1" y="0"/>
            <a:ext cx="9143999" cy="923925"/>
          </a:xfrm>
          <a:prstGeom prst="rect">
            <a:avLst/>
          </a:prstGeom>
        </p:spPr>
      </p:pic>
      <p:pic>
        <p:nvPicPr>
          <p:cNvPr id="6" name="Picture 5"/>
          <p:cNvPicPr>
            <a:picLocks noChangeAspect="1"/>
          </p:cNvPicPr>
          <p:nvPr/>
        </p:nvPicPr>
        <p:blipFill rotWithShape="1">
          <a:blip r:embed="rId4"/>
          <a:srcRect r="1959"/>
          <a:stretch/>
        </p:blipFill>
        <p:spPr>
          <a:xfrm>
            <a:off x="0" y="923925"/>
            <a:ext cx="9143999" cy="5417663"/>
          </a:xfrm>
          <a:prstGeom prst="rect">
            <a:avLst/>
          </a:prstGeom>
        </p:spPr>
      </p:pic>
      <p:sp>
        <p:nvSpPr>
          <p:cNvPr id="8" name="Rectangle 7"/>
          <p:cNvSpPr/>
          <p:nvPr/>
        </p:nvSpPr>
        <p:spPr>
          <a:xfrm>
            <a:off x="51845" y="3921551"/>
            <a:ext cx="9040306" cy="1178350"/>
          </a:xfrm>
          <a:prstGeom prst="rect">
            <a:avLst/>
          </a:prstGeom>
          <a:noFill/>
          <a:ln w="28575">
            <a:solidFill>
              <a:srgbClr val="2178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402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606"/>
          <a:stretch/>
        </p:blipFill>
        <p:spPr>
          <a:xfrm>
            <a:off x="0" y="923925"/>
            <a:ext cx="9143998" cy="5225971"/>
          </a:xfrm>
          <a:prstGeom prst="rect">
            <a:avLst/>
          </a:prstGeom>
        </p:spPr>
      </p:pic>
      <p:pic>
        <p:nvPicPr>
          <p:cNvPr id="6" name="Picture 5"/>
          <p:cNvPicPr>
            <a:picLocks noChangeAspect="1"/>
          </p:cNvPicPr>
          <p:nvPr/>
        </p:nvPicPr>
        <p:blipFill rotWithShape="1">
          <a:blip r:embed="rId4"/>
          <a:srcRect r="1546"/>
          <a:stretch/>
        </p:blipFill>
        <p:spPr>
          <a:xfrm>
            <a:off x="-1" y="0"/>
            <a:ext cx="9143999" cy="923925"/>
          </a:xfrm>
          <a:prstGeom prst="rect">
            <a:avLst/>
          </a:prstGeom>
        </p:spPr>
      </p:pic>
      <p:sp>
        <p:nvSpPr>
          <p:cNvPr id="4" name="TextBox 3"/>
          <p:cNvSpPr txBox="1"/>
          <p:nvPr/>
        </p:nvSpPr>
        <p:spPr>
          <a:xfrm>
            <a:off x="3676454" y="6036772"/>
            <a:ext cx="2130458" cy="307777"/>
          </a:xfrm>
          <a:prstGeom prst="rect">
            <a:avLst/>
          </a:prstGeom>
          <a:solidFill>
            <a:schemeClr val="bg1"/>
          </a:solidFill>
        </p:spPr>
        <p:txBody>
          <a:bodyPr wrap="square" rtlCol="0">
            <a:spAutoFit/>
          </a:bodyPr>
          <a:lstStyle/>
          <a:p>
            <a:pPr algn="ctr"/>
            <a:r>
              <a:rPr lang="en-US" sz="1400" dirty="0" smtClean="0">
                <a:solidFill>
                  <a:prstClr val="black"/>
                </a:solidFill>
                <a:latin typeface="Calibri Light" panose="020F0302020204030204" pitchFamily="34" charset="0"/>
              </a:rPr>
              <a:t>COMPARATOR LIBARIES</a:t>
            </a:r>
            <a:endParaRPr lang="en-US" sz="1400" dirty="0">
              <a:solidFill>
                <a:prstClr val="black"/>
              </a:solidFill>
              <a:latin typeface="Calibri Light" panose="020F0302020204030204" pitchFamily="34" charset="0"/>
            </a:endParaRPr>
          </a:p>
        </p:txBody>
      </p:sp>
    </p:spTree>
    <p:extLst>
      <p:ext uri="{BB962C8B-B14F-4D97-AF65-F5344CB8AC3E}">
        <p14:creationId xmlns:p14="http://schemas.microsoft.com/office/powerpoint/2010/main" val="404137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546"/>
          <a:stretch/>
        </p:blipFill>
        <p:spPr>
          <a:xfrm>
            <a:off x="-1" y="0"/>
            <a:ext cx="9143999" cy="923925"/>
          </a:xfrm>
          <a:prstGeom prst="rect">
            <a:avLst/>
          </a:prstGeom>
        </p:spPr>
      </p:pic>
      <p:pic>
        <p:nvPicPr>
          <p:cNvPr id="2" name="Picture 1"/>
          <p:cNvPicPr>
            <a:picLocks noChangeAspect="1"/>
          </p:cNvPicPr>
          <p:nvPr/>
        </p:nvPicPr>
        <p:blipFill>
          <a:blip r:embed="rId4"/>
          <a:stretch>
            <a:fillRect/>
          </a:stretch>
        </p:blipFill>
        <p:spPr>
          <a:xfrm>
            <a:off x="1" y="923925"/>
            <a:ext cx="9143998" cy="5934075"/>
          </a:xfrm>
          <a:prstGeom prst="rect">
            <a:avLst/>
          </a:prstGeom>
        </p:spPr>
      </p:pic>
      <p:sp>
        <p:nvSpPr>
          <p:cNvPr id="5" name="TextBox 4"/>
          <p:cNvSpPr txBox="1"/>
          <p:nvPr/>
        </p:nvSpPr>
        <p:spPr>
          <a:xfrm>
            <a:off x="548640" y="1114901"/>
            <a:ext cx="651510" cy="253916"/>
          </a:xfrm>
          <a:prstGeom prst="rect">
            <a:avLst/>
          </a:prstGeom>
          <a:solidFill>
            <a:srgbClr val="454141"/>
          </a:solidFill>
        </p:spPr>
        <p:txBody>
          <a:bodyPr wrap="square" rtlCol="0">
            <a:spAutoFit/>
          </a:bodyPr>
          <a:lstStyle/>
          <a:p>
            <a:r>
              <a:rPr lang="en-US" sz="1050" dirty="0" smtClean="0">
                <a:solidFill>
                  <a:schemeClr val="bg1">
                    <a:lumMod val="85000"/>
                  </a:schemeClr>
                </a:solidFill>
              </a:rPr>
              <a:t>  Sample</a:t>
            </a:r>
            <a:endParaRPr lang="en-US" sz="1050" dirty="0">
              <a:solidFill>
                <a:schemeClr val="bg1">
                  <a:lumMod val="85000"/>
                </a:schemeClr>
              </a:solidFill>
            </a:endParaRPr>
          </a:p>
        </p:txBody>
      </p:sp>
    </p:spTree>
    <p:extLst>
      <p:ext uri="{BB962C8B-B14F-4D97-AF65-F5344CB8AC3E}">
        <p14:creationId xmlns:p14="http://schemas.microsoft.com/office/powerpoint/2010/main" val="212194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7" y="1475117"/>
            <a:ext cx="8181975" cy="4151368"/>
          </a:xfrm>
        </p:spPr>
        <p:txBody>
          <a:bodyPr/>
          <a:lstStyle/>
          <a:p>
            <a:pPr marL="0" indent="0">
              <a:buNone/>
            </a:pPr>
            <a:r>
              <a:rPr lang="en-US" dirty="0" smtClean="0"/>
              <a:t>G3 </a:t>
            </a:r>
            <a:r>
              <a:rPr lang="en-US" dirty="0"/>
              <a:t>employs </a:t>
            </a:r>
            <a:r>
              <a:rPr lang="en-US" b="1" dirty="0" smtClean="0"/>
              <a:t>data </a:t>
            </a:r>
            <a:r>
              <a:rPr lang="en-US" b="1" dirty="0"/>
              <a:t>visualizations and modeling tools</a:t>
            </a:r>
            <a:r>
              <a:rPr lang="en-US" dirty="0"/>
              <a:t> </a:t>
            </a:r>
            <a:r>
              <a:rPr lang="en-US" dirty="0" smtClean="0"/>
              <a:t>to enable</a:t>
            </a:r>
            <a:r>
              <a:rPr lang="en-US" dirty="0"/>
              <a:t> </a:t>
            </a:r>
            <a:r>
              <a:rPr lang="en-US" u="sng" dirty="0"/>
              <a:t>groups of libraries</a:t>
            </a:r>
            <a:r>
              <a:rPr lang="en-US" dirty="0"/>
              <a:t> to: </a:t>
            </a:r>
            <a:endParaRPr lang="en-US" dirty="0" smtClean="0"/>
          </a:p>
          <a:p>
            <a:pPr marL="0" indent="0">
              <a:buNone/>
            </a:pPr>
            <a:endParaRPr lang="en-US" dirty="0"/>
          </a:p>
          <a:p>
            <a:pPr lvl="2"/>
            <a:r>
              <a:rPr lang="en-US" u="sng" dirty="0"/>
              <a:t>understand</a:t>
            </a:r>
            <a:r>
              <a:rPr lang="en-US" dirty="0"/>
              <a:t> their shared collection </a:t>
            </a:r>
            <a:r>
              <a:rPr lang="en-US" dirty="0" smtClean="0"/>
              <a:t>in terms of </a:t>
            </a:r>
            <a:r>
              <a:rPr lang="en-US" dirty="0"/>
              <a:t>overlap, subject dispersion, and usage.  </a:t>
            </a:r>
            <a:endParaRPr lang="en-US" dirty="0" smtClean="0"/>
          </a:p>
          <a:p>
            <a:pPr marL="914400" lvl="2" indent="0">
              <a:buNone/>
            </a:pPr>
            <a:endParaRPr lang="en-US" sz="1200" dirty="0"/>
          </a:p>
          <a:p>
            <a:pPr lvl="2"/>
            <a:r>
              <a:rPr lang="en-US" u="sng" dirty="0"/>
              <a:t>experiment</a:t>
            </a:r>
            <a:r>
              <a:rPr lang="en-US" dirty="0"/>
              <a:t> with various retention scenarios, and estimate the impact on each participant library</a:t>
            </a:r>
            <a:r>
              <a:rPr lang="en-US" dirty="0" smtClean="0"/>
              <a:t>.</a:t>
            </a:r>
          </a:p>
          <a:p>
            <a:pPr marL="914400" lvl="2" indent="0">
              <a:buNone/>
            </a:pPr>
            <a:endParaRPr lang="en-US" sz="1200" dirty="0"/>
          </a:p>
          <a:p>
            <a:pPr lvl="2"/>
            <a:r>
              <a:rPr lang="en-US" u="sng" dirty="0"/>
              <a:t>commit</a:t>
            </a:r>
            <a:r>
              <a:rPr lang="en-US" dirty="0"/>
              <a:t> to specific retention agreements, with confidence </a:t>
            </a:r>
            <a:r>
              <a:rPr lang="en-US" dirty="0" smtClean="0"/>
              <a:t>in the </a:t>
            </a:r>
            <a:r>
              <a:rPr lang="en-US" dirty="0"/>
              <a:t>outcome</a:t>
            </a:r>
            <a:r>
              <a:rPr lang="en-US" dirty="0" smtClean="0"/>
              <a:t>.</a:t>
            </a:r>
            <a:br>
              <a:rPr lang="en-US" dirty="0" smtClean="0"/>
            </a:br>
            <a:endParaRPr lang="en-US" dirty="0" smtClean="0"/>
          </a:p>
          <a:p>
            <a:pPr marL="0" indent="0">
              <a:buNone/>
            </a:pPr>
            <a:endParaRPr lang="en-US" dirty="0" smtClean="0"/>
          </a:p>
        </p:txBody>
      </p:sp>
      <p:sp>
        <p:nvSpPr>
          <p:cNvPr id="3" name="Text Placeholder 2"/>
          <p:cNvSpPr>
            <a:spLocks noGrp="1"/>
          </p:cNvSpPr>
          <p:nvPr>
            <p:ph type="body" sz="quarter" idx="13"/>
          </p:nvPr>
        </p:nvSpPr>
        <p:spPr/>
        <p:txBody>
          <a:bodyPr/>
          <a:lstStyle/>
          <a:p>
            <a:r>
              <a:rPr lang="en-US" dirty="0" err="1" smtClean="0"/>
              <a:t>GreenGlass</a:t>
            </a:r>
            <a:r>
              <a:rPr lang="en-US" dirty="0" smtClean="0"/>
              <a:t> for Groups (G3)</a:t>
            </a:r>
            <a:endParaRPr lang="en-US" dirty="0"/>
          </a:p>
        </p:txBody>
      </p:sp>
    </p:spTree>
    <p:extLst>
      <p:ext uri="{BB962C8B-B14F-4D97-AF65-F5344CB8AC3E}">
        <p14:creationId xmlns:p14="http://schemas.microsoft.com/office/powerpoint/2010/main" val="55895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7" y="1151314"/>
            <a:ext cx="8441876" cy="4475171"/>
          </a:xfrm>
        </p:spPr>
        <p:txBody>
          <a:bodyPr/>
          <a:lstStyle/>
          <a:p>
            <a:endParaRPr lang="en-US" dirty="0" smtClean="0"/>
          </a:p>
          <a:p>
            <a:pPr marL="0" indent="0">
              <a:buNone/>
            </a:pPr>
            <a:r>
              <a:rPr lang="en-US" dirty="0" smtClean="0"/>
              <a:t>G3 </a:t>
            </a:r>
            <a:r>
              <a:rPr lang="en-US" dirty="0"/>
              <a:t>employs </a:t>
            </a:r>
            <a:r>
              <a:rPr lang="en-US" b="1" dirty="0" smtClean="0"/>
              <a:t>query tools and items list</a:t>
            </a:r>
            <a:r>
              <a:rPr lang="en-US" dirty="0" smtClean="0"/>
              <a:t> to enable            </a:t>
            </a:r>
            <a:r>
              <a:rPr lang="en-US" u="sng" dirty="0" smtClean="0"/>
              <a:t>individual libraries</a:t>
            </a:r>
            <a:r>
              <a:rPr lang="en-US" dirty="0"/>
              <a:t> to: </a:t>
            </a:r>
          </a:p>
          <a:p>
            <a:pPr marL="0" indent="0">
              <a:buNone/>
            </a:pPr>
            <a:endParaRPr lang="en-US" sz="2400" u="sng" dirty="0" smtClean="0"/>
          </a:p>
          <a:p>
            <a:pPr lvl="1">
              <a:buFont typeface="Arial" panose="020B0604020202020204" pitchFamily="34" charset="0"/>
              <a:buChar char="•"/>
            </a:pPr>
            <a:r>
              <a:rPr lang="en-US" sz="2400" u="sng" dirty="0" smtClean="0"/>
              <a:t>protect</a:t>
            </a:r>
            <a:r>
              <a:rPr lang="en-US" sz="2400" dirty="0"/>
              <a:t> the right </a:t>
            </a:r>
            <a:r>
              <a:rPr lang="en-US" sz="2400" dirty="0" smtClean="0"/>
              <a:t>books and thereby</a:t>
            </a:r>
            <a:r>
              <a:rPr lang="en-US" sz="2400" dirty="0"/>
              <a:t> share responsibility for the collective collection</a:t>
            </a:r>
            <a:r>
              <a:rPr lang="en-US" sz="2400" dirty="0" smtClean="0"/>
              <a:t>.</a:t>
            </a:r>
          </a:p>
          <a:p>
            <a:pPr marL="1200150" lvl="2" indent="-342900">
              <a:buFont typeface="Arial" panose="020B0604020202020204" pitchFamily="34" charset="0"/>
              <a:buChar char="•"/>
            </a:pPr>
            <a:endParaRPr lang="en-US" dirty="0"/>
          </a:p>
          <a:p>
            <a:pPr lvl="1">
              <a:buFont typeface="Arial" panose="020B0604020202020204" pitchFamily="34" charset="0"/>
              <a:buChar char="•"/>
            </a:pPr>
            <a:r>
              <a:rPr lang="en-US" sz="2400" u="sng" dirty="0"/>
              <a:t>downsize</a:t>
            </a:r>
            <a:r>
              <a:rPr lang="en-US" sz="2400" dirty="0"/>
              <a:t> print monographs collections, knowing that long-term access to the content has been assured.</a:t>
            </a:r>
          </a:p>
          <a:p>
            <a:pPr marL="914400" lvl="2" indent="0">
              <a:buNone/>
            </a:pPr>
            <a:r>
              <a:rPr lang="en-US" dirty="0" smtClean="0"/>
              <a:t/>
            </a:r>
            <a:br>
              <a:rPr lang="en-US" dirty="0" smtClean="0"/>
            </a:br>
            <a:endParaRPr lang="en-US" dirty="0" smtClean="0"/>
          </a:p>
          <a:p>
            <a:pPr marL="0" indent="0">
              <a:buNone/>
            </a:pPr>
            <a:endParaRPr lang="en-US" dirty="0" smtClean="0"/>
          </a:p>
        </p:txBody>
      </p:sp>
      <p:sp>
        <p:nvSpPr>
          <p:cNvPr id="3" name="Text Placeholder 2"/>
          <p:cNvSpPr>
            <a:spLocks noGrp="1"/>
          </p:cNvSpPr>
          <p:nvPr>
            <p:ph type="body" sz="quarter" idx="13"/>
          </p:nvPr>
        </p:nvSpPr>
        <p:spPr/>
        <p:txBody>
          <a:bodyPr/>
          <a:lstStyle/>
          <a:p>
            <a:r>
              <a:rPr lang="en-US" dirty="0" err="1" smtClean="0"/>
              <a:t>GreenGlass</a:t>
            </a:r>
            <a:r>
              <a:rPr lang="en-US" dirty="0" smtClean="0"/>
              <a:t> for Groups (G3)</a:t>
            </a:r>
            <a:endParaRPr lang="en-US" dirty="0"/>
          </a:p>
        </p:txBody>
      </p:sp>
    </p:spTree>
    <p:extLst>
      <p:ext uri="{BB962C8B-B14F-4D97-AF65-F5344CB8AC3E}">
        <p14:creationId xmlns:p14="http://schemas.microsoft.com/office/powerpoint/2010/main" val="327535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In development – September 2015 launch</a:t>
            </a:r>
          </a:p>
          <a:p>
            <a:r>
              <a:rPr lang="en-US" dirty="0" smtClean="0"/>
              <a:t>Works in tandem with proven </a:t>
            </a:r>
            <a:r>
              <a:rPr lang="en-US" dirty="0" err="1" smtClean="0"/>
              <a:t>GreenGlass</a:t>
            </a:r>
            <a:r>
              <a:rPr lang="en-US" dirty="0" smtClean="0"/>
              <a:t> features</a:t>
            </a:r>
          </a:p>
          <a:p>
            <a:pPr marL="0" indent="0">
              <a:buNone/>
            </a:pPr>
            <a:endParaRPr lang="en-US" sz="1200" dirty="0" smtClean="0"/>
          </a:p>
          <a:p>
            <a:r>
              <a:rPr lang="en-US" dirty="0" smtClean="0"/>
              <a:t>G3 Features</a:t>
            </a:r>
          </a:p>
          <a:p>
            <a:pPr lvl="2"/>
            <a:r>
              <a:rPr lang="en-US" b="1" dirty="0" smtClean="0"/>
              <a:t>Data Visualization:</a:t>
            </a:r>
            <a:r>
              <a:rPr lang="en-US" dirty="0" smtClean="0"/>
              <a:t> group data set</a:t>
            </a:r>
          </a:p>
          <a:p>
            <a:pPr lvl="2"/>
            <a:r>
              <a:rPr lang="en-US" b="1" dirty="0" smtClean="0"/>
              <a:t>Model Builder:</a:t>
            </a:r>
            <a:r>
              <a:rPr lang="en-US" dirty="0" smtClean="0"/>
              <a:t> estimate the impact of various retention scenarios</a:t>
            </a:r>
          </a:p>
          <a:p>
            <a:pPr lvl="2"/>
            <a:r>
              <a:rPr lang="en-US" b="1" dirty="0" smtClean="0"/>
              <a:t>Post-allocation Workflow Support</a:t>
            </a:r>
          </a:p>
          <a:p>
            <a:pPr lvl="4">
              <a:buFont typeface="Arial" panose="020B0604020202020204" pitchFamily="34" charset="0"/>
              <a:buChar char="•"/>
            </a:pPr>
            <a:r>
              <a:rPr lang="en-US" dirty="0" smtClean="0"/>
              <a:t>Reload </a:t>
            </a:r>
            <a:r>
              <a:rPr lang="en-US" dirty="0" err="1" smtClean="0"/>
              <a:t>GreenGlass</a:t>
            </a:r>
            <a:endParaRPr lang="en-US" dirty="0" smtClean="0"/>
          </a:p>
          <a:p>
            <a:pPr lvl="4">
              <a:buFont typeface="Arial" panose="020B0604020202020204" pitchFamily="34" charset="0"/>
              <a:buChar char="•"/>
            </a:pPr>
            <a:r>
              <a:rPr lang="en-US" dirty="0" smtClean="0"/>
              <a:t>Enhanced Query Builder</a:t>
            </a:r>
          </a:p>
          <a:p>
            <a:pPr lvl="4">
              <a:buFont typeface="Arial" panose="020B0604020202020204" pitchFamily="34" charset="0"/>
              <a:buChar char="•"/>
            </a:pPr>
            <a:r>
              <a:rPr lang="en-US" dirty="0" smtClean="0"/>
              <a:t>Enhanced Item Lists</a:t>
            </a:r>
            <a:endParaRPr lang="en-US" dirty="0"/>
          </a:p>
        </p:txBody>
      </p:sp>
      <p:sp>
        <p:nvSpPr>
          <p:cNvPr id="3" name="Text Placeholder 2"/>
          <p:cNvSpPr>
            <a:spLocks noGrp="1"/>
          </p:cNvSpPr>
          <p:nvPr>
            <p:ph type="body" sz="quarter" idx="13"/>
          </p:nvPr>
        </p:nvSpPr>
        <p:spPr/>
        <p:txBody>
          <a:bodyPr/>
          <a:lstStyle/>
          <a:p>
            <a:r>
              <a:rPr lang="en-US" dirty="0" err="1" smtClean="0"/>
              <a:t>GreenGlass</a:t>
            </a:r>
            <a:r>
              <a:rPr lang="en-US" dirty="0" smtClean="0"/>
              <a:t> for Groups (G3)</a:t>
            </a:r>
            <a:endParaRPr lang="en-US" dirty="0"/>
          </a:p>
        </p:txBody>
      </p:sp>
    </p:spTree>
    <p:extLst>
      <p:ext uri="{BB962C8B-B14F-4D97-AF65-F5344CB8AC3E}">
        <p14:creationId xmlns:p14="http://schemas.microsoft.com/office/powerpoint/2010/main" val="132427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46043"/>
            <a:ext cx="9144000" cy="6211957"/>
          </a:xfrm>
          <a:prstGeom prst="rect">
            <a:avLst/>
          </a:prstGeom>
        </p:spPr>
      </p:pic>
      <p:pic>
        <p:nvPicPr>
          <p:cNvPr id="6" name="Picture 5"/>
          <p:cNvPicPr>
            <a:picLocks noChangeAspect="1"/>
          </p:cNvPicPr>
          <p:nvPr/>
        </p:nvPicPr>
        <p:blipFill>
          <a:blip r:embed="rId4"/>
          <a:stretch>
            <a:fillRect/>
          </a:stretch>
        </p:blipFill>
        <p:spPr>
          <a:xfrm>
            <a:off x="0" y="9939"/>
            <a:ext cx="9144000" cy="636104"/>
          </a:xfrm>
          <a:prstGeom prst="rect">
            <a:avLst/>
          </a:prstGeom>
        </p:spPr>
      </p:pic>
      <p:sp>
        <p:nvSpPr>
          <p:cNvPr id="7" name="TextBox 6"/>
          <p:cNvSpPr txBox="1"/>
          <p:nvPr/>
        </p:nvSpPr>
        <p:spPr>
          <a:xfrm>
            <a:off x="3705330" y="1881555"/>
            <a:ext cx="4780722" cy="4524315"/>
          </a:xfrm>
          <a:prstGeom prst="rect">
            <a:avLst/>
          </a:prstGeom>
          <a:noFill/>
          <a:ln>
            <a:noFill/>
          </a:ln>
        </p:spPr>
        <p:txBody>
          <a:bodyPr wrap="square" rtlCol="0">
            <a:spAutoFit/>
          </a:bodyPr>
          <a:lstStyle/>
          <a:p>
            <a:pPr algn="ctr"/>
            <a:r>
              <a:rPr lang="en-US" sz="2400" b="1" dirty="0" smtClean="0">
                <a:solidFill>
                  <a:srgbClr val="2178B5"/>
                </a:solidFill>
                <a:latin typeface="Calibri Light" panose="020F0302020204030204" pitchFamily="34" charset="0"/>
              </a:rPr>
              <a:t>G3 Visualization Tools will be focused on the Shared Collection and will be metric specific</a:t>
            </a:r>
          </a:p>
          <a:p>
            <a:pPr marL="285750" indent="-285750">
              <a:buFont typeface="Arial" panose="020B0604020202020204" pitchFamily="34" charset="0"/>
              <a:buChar char="•"/>
            </a:pPr>
            <a:r>
              <a:rPr lang="en-US" dirty="0" smtClean="0">
                <a:solidFill>
                  <a:srgbClr val="2178B5"/>
                </a:solidFill>
                <a:latin typeface="Calibri Light" panose="020F0302020204030204" pitchFamily="34" charset="0"/>
              </a:rPr>
              <a:t>Size</a:t>
            </a:r>
          </a:p>
          <a:p>
            <a:pPr marL="285750" indent="-285750">
              <a:buFont typeface="Arial" panose="020B0604020202020204" pitchFamily="34" charset="0"/>
              <a:buChar char="•"/>
            </a:pPr>
            <a:r>
              <a:rPr lang="en-US" dirty="0" smtClean="0">
                <a:solidFill>
                  <a:srgbClr val="2178B5"/>
                </a:solidFill>
                <a:latin typeface="Calibri Light" panose="020F0302020204030204" pitchFamily="34" charset="0"/>
              </a:rPr>
              <a:t>Overlap</a:t>
            </a:r>
          </a:p>
          <a:p>
            <a:pPr marL="742950" lvl="1" indent="-285750">
              <a:buFont typeface="Arial" panose="020B0604020202020204" pitchFamily="34" charset="0"/>
              <a:buChar char="•"/>
            </a:pPr>
            <a:r>
              <a:rPr lang="en-US" dirty="0" smtClean="0">
                <a:solidFill>
                  <a:srgbClr val="2178B5"/>
                </a:solidFill>
                <a:latin typeface="Calibri Light" panose="020F0302020204030204" pitchFamily="34" charset="0"/>
              </a:rPr>
              <a:t>Among project participants</a:t>
            </a:r>
          </a:p>
          <a:p>
            <a:pPr marL="742950" lvl="1" indent="-285750">
              <a:buFont typeface="Arial" panose="020B0604020202020204" pitchFamily="34" charset="0"/>
              <a:buChar char="•"/>
            </a:pPr>
            <a:r>
              <a:rPr lang="en-US" dirty="0" smtClean="0">
                <a:solidFill>
                  <a:srgbClr val="2178B5"/>
                </a:solidFill>
                <a:latin typeface="Calibri Light" panose="020F0302020204030204" pitchFamily="34" charset="0"/>
              </a:rPr>
              <a:t>Comparator libraries</a:t>
            </a:r>
          </a:p>
          <a:p>
            <a:pPr marL="742950" lvl="1" indent="-285750">
              <a:buFont typeface="Arial" panose="020B0604020202020204" pitchFamily="34" charset="0"/>
              <a:buChar char="•"/>
            </a:pPr>
            <a:r>
              <a:rPr lang="en-US" dirty="0" smtClean="0">
                <a:solidFill>
                  <a:srgbClr val="2178B5"/>
                </a:solidFill>
                <a:latin typeface="Calibri Light" panose="020F0302020204030204" pitchFamily="34" charset="0"/>
              </a:rPr>
              <a:t>State or province</a:t>
            </a:r>
          </a:p>
          <a:p>
            <a:pPr marL="742950" lvl="1" indent="-285750">
              <a:buFont typeface="Arial" panose="020B0604020202020204" pitchFamily="34" charset="0"/>
              <a:buChar char="•"/>
            </a:pPr>
            <a:r>
              <a:rPr lang="en-US" dirty="0" smtClean="0">
                <a:solidFill>
                  <a:srgbClr val="2178B5"/>
                </a:solidFill>
                <a:latin typeface="Calibri Light" panose="020F0302020204030204" pitchFamily="34" charset="0"/>
              </a:rPr>
              <a:t>Country</a:t>
            </a:r>
          </a:p>
          <a:p>
            <a:pPr marL="742950" lvl="1" indent="-285750">
              <a:buFont typeface="Arial" panose="020B0604020202020204" pitchFamily="34" charset="0"/>
              <a:buChar char="•"/>
            </a:pPr>
            <a:r>
              <a:rPr lang="en-US" dirty="0" smtClean="0">
                <a:solidFill>
                  <a:srgbClr val="2178B5"/>
                </a:solidFill>
                <a:latin typeface="Calibri Light" panose="020F0302020204030204" pitchFamily="34" charset="0"/>
              </a:rPr>
              <a:t>World</a:t>
            </a:r>
          </a:p>
          <a:p>
            <a:pPr marL="742950" lvl="1" indent="-285750">
              <a:buFont typeface="Arial" panose="020B0604020202020204" pitchFamily="34" charset="0"/>
              <a:buChar char="•"/>
            </a:pPr>
            <a:r>
              <a:rPr lang="en-US" dirty="0" err="1" smtClean="0">
                <a:solidFill>
                  <a:srgbClr val="2178B5"/>
                </a:solidFill>
                <a:latin typeface="Calibri Light" panose="020F0302020204030204" pitchFamily="34" charset="0"/>
              </a:rPr>
              <a:t>HathiTrust</a:t>
            </a:r>
            <a:endParaRPr lang="en-US" dirty="0" smtClean="0">
              <a:solidFill>
                <a:srgbClr val="2178B5"/>
              </a:solidFill>
              <a:latin typeface="Calibri Light" panose="020F0302020204030204" pitchFamily="34" charset="0"/>
            </a:endParaRPr>
          </a:p>
          <a:p>
            <a:pPr marL="742950" lvl="1" indent="-285750">
              <a:buFont typeface="Arial" panose="020B0604020202020204" pitchFamily="34" charset="0"/>
              <a:buChar char="•"/>
            </a:pPr>
            <a:r>
              <a:rPr lang="en-US" dirty="0" smtClean="0">
                <a:solidFill>
                  <a:srgbClr val="2178B5"/>
                </a:solidFill>
                <a:latin typeface="Calibri Light" panose="020F0302020204030204" pitchFamily="34" charset="0"/>
              </a:rPr>
              <a:t>CHOICE</a:t>
            </a:r>
          </a:p>
          <a:p>
            <a:pPr marL="285750" indent="-285750">
              <a:buFont typeface="Arial" panose="020B0604020202020204" pitchFamily="34" charset="0"/>
              <a:buChar char="•"/>
            </a:pPr>
            <a:r>
              <a:rPr lang="en-US" b="1" dirty="0" smtClean="0">
                <a:solidFill>
                  <a:srgbClr val="2178B5"/>
                </a:solidFill>
                <a:latin typeface="Calibri Light" panose="020F0302020204030204" pitchFamily="34" charset="0"/>
              </a:rPr>
              <a:t>Subject</a:t>
            </a:r>
          </a:p>
          <a:p>
            <a:pPr marL="285750" indent="-285750">
              <a:buFont typeface="Arial" panose="020B0604020202020204" pitchFamily="34" charset="0"/>
              <a:buChar char="•"/>
            </a:pPr>
            <a:r>
              <a:rPr lang="en-US" dirty="0" smtClean="0">
                <a:solidFill>
                  <a:srgbClr val="2178B5"/>
                </a:solidFill>
                <a:latin typeface="Calibri Light" panose="020F0302020204030204" pitchFamily="34" charset="0"/>
              </a:rPr>
              <a:t>Usage</a:t>
            </a:r>
          </a:p>
          <a:p>
            <a:pPr marL="285750" indent="-285750">
              <a:buFont typeface="Arial" panose="020B0604020202020204" pitchFamily="34" charset="0"/>
              <a:buChar char="•"/>
            </a:pPr>
            <a:r>
              <a:rPr lang="en-US" dirty="0" smtClean="0">
                <a:solidFill>
                  <a:srgbClr val="2178B5"/>
                </a:solidFill>
                <a:latin typeface="Calibri Light" panose="020F0302020204030204" pitchFamily="34" charset="0"/>
              </a:rPr>
              <a:t>Pub Year/Age of Collection</a:t>
            </a:r>
            <a:endParaRPr lang="en-US" dirty="0">
              <a:solidFill>
                <a:prstClr val="black"/>
              </a:solidFill>
            </a:endParaRPr>
          </a:p>
        </p:txBody>
      </p:sp>
      <p:sp>
        <p:nvSpPr>
          <p:cNvPr id="2" name="TextBox 1"/>
          <p:cNvSpPr txBox="1"/>
          <p:nvPr/>
        </p:nvSpPr>
        <p:spPr>
          <a:xfrm>
            <a:off x="5852906" y="6573925"/>
            <a:ext cx="3291094" cy="276999"/>
          </a:xfrm>
          <a:prstGeom prst="rect">
            <a:avLst/>
          </a:prstGeom>
          <a:noFill/>
        </p:spPr>
        <p:txBody>
          <a:bodyPr wrap="none" rtlCol="0">
            <a:spAutoFit/>
          </a:bodyPr>
          <a:lstStyle/>
          <a:p>
            <a:r>
              <a:rPr lang="en-US" sz="1200" dirty="0" smtClean="0"/>
              <a:t>Still in development – Actual product screens TBD</a:t>
            </a:r>
            <a:endParaRPr lang="en-US" sz="1200" dirty="0"/>
          </a:p>
        </p:txBody>
      </p:sp>
    </p:spTree>
    <p:extLst>
      <p:ext uri="{BB962C8B-B14F-4D97-AF65-F5344CB8AC3E}">
        <p14:creationId xmlns:p14="http://schemas.microsoft.com/office/powerpoint/2010/main" val="9853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766" t="15349" r="862" b="13372"/>
          <a:stretch/>
        </p:blipFill>
        <p:spPr>
          <a:xfrm>
            <a:off x="1" y="646042"/>
            <a:ext cx="9144000" cy="6211957"/>
          </a:xfrm>
          <a:prstGeom prst="rect">
            <a:avLst/>
          </a:prstGeom>
        </p:spPr>
      </p:pic>
      <p:pic>
        <p:nvPicPr>
          <p:cNvPr id="6" name="Picture 5"/>
          <p:cNvPicPr>
            <a:picLocks noChangeAspect="1"/>
          </p:cNvPicPr>
          <p:nvPr/>
        </p:nvPicPr>
        <p:blipFill>
          <a:blip r:embed="rId4"/>
          <a:stretch>
            <a:fillRect/>
          </a:stretch>
        </p:blipFill>
        <p:spPr>
          <a:xfrm>
            <a:off x="0" y="9939"/>
            <a:ext cx="9144000" cy="636104"/>
          </a:xfrm>
          <a:prstGeom prst="rect">
            <a:avLst/>
          </a:prstGeom>
        </p:spPr>
      </p:pic>
      <p:pic>
        <p:nvPicPr>
          <p:cNvPr id="3" name="Picture 2"/>
          <p:cNvPicPr>
            <a:picLocks noChangeAspect="1"/>
          </p:cNvPicPr>
          <p:nvPr/>
        </p:nvPicPr>
        <p:blipFill rotWithShape="1">
          <a:blip r:embed="rId5"/>
          <a:srcRect r="1462" b="7101"/>
          <a:stretch/>
        </p:blipFill>
        <p:spPr>
          <a:xfrm>
            <a:off x="2486025" y="484657"/>
            <a:ext cx="4171950" cy="5846445"/>
          </a:xfrm>
          <a:prstGeom prst="rect">
            <a:avLst/>
          </a:prstGeom>
          <a:ln w="38100">
            <a:solidFill>
              <a:srgbClr val="2178B5"/>
            </a:solidFill>
          </a:ln>
        </p:spPr>
      </p:pic>
      <p:sp>
        <p:nvSpPr>
          <p:cNvPr id="9" name="Rectangle 8"/>
          <p:cNvSpPr/>
          <p:nvPr/>
        </p:nvSpPr>
        <p:spPr>
          <a:xfrm>
            <a:off x="2531745" y="978386"/>
            <a:ext cx="2703194" cy="1924833"/>
          </a:xfrm>
          <a:prstGeom prst="rect">
            <a:avLst/>
          </a:prstGeom>
          <a:noFill/>
          <a:ln w="38100">
            <a:solidFill>
              <a:srgbClr val="5FB9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43174" y="3400673"/>
            <a:ext cx="2703195" cy="1790409"/>
          </a:xfrm>
          <a:prstGeom prst="rect">
            <a:avLst/>
          </a:prstGeom>
          <a:noFill/>
          <a:ln w="38100">
            <a:solidFill>
              <a:srgbClr val="5FB9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43175" y="5623560"/>
            <a:ext cx="2703194" cy="650392"/>
          </a:xfrm>
          <a:prstGeom prst="rect">
            <a:avLst/>
          </a:prstGeom>
          <a:noFill/>
          <a:ln w="38100">
            <a:solidFill>
              <a:srgbClr val="5FB9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834640" y="4800600"/>
            <a:ext cx="857250" cy="192360"/>
          </a:xfrm>
          <a:prstGeom prst="rect">
            <a:avLst/>
          </a:prstGeom>
          <a:solidFill>
            <a:schemeClr val="bg1"/>
          </a:solidFill>
        </p:spPr>
        <p:txBody>
          <a:bodyPr wrap="square" rtlCol="0">
            <a:spAutoFit/>
          </a:bodyPr>
          <a:lstStyle/>
          <a:p>
            <a:r>
              <a:rPr lang="en-US" sz="650" b="1" dirty="0" smtClean="0">
                <a:solidFill>
                  <a:srgbClr val="9ECA89"/>
                </a:solidFill>
                <a:latin typeface="Arial" panose="020B0604020202020204" pitchFamily="34" charset="0"/>
                <a:cs typeface="Arial" panose="020B0604020202020204" pitchFamily="34" charset="0"/>
              </a:rPr>
              <a:t>LATER THAN</a:t>
            </a:r>
            <a:endParaRPr lang="en-US" sz="650" b="1" dirty="0">
              <a:solidFill>
                <a:srgbClr val="9ECA89"/>
              </a:solidFill>
              <a:latin typeface="Arial" panose="020B0604020202020204" pitchFamily="34" charset="0"/>
              <a:cs typeface="Arial" panose="020B0604020202020204" pitchFamily="34" charset="0"/>
            </a:endParaRPr>
          </a:p>
        </p:txBody>
      </p:sp>
      <p:cxnSp>
        <p:nvCxnSpPr>
          <p:cNvPr id="8" name="Straight Connector 7"/>
          <p:cNvCxnSpPr/>
          <p:nvPr/>
        </p:nvCxnSpPr>
        <p:spPr>
          <a:xfrm>
            <a:off x="2914650" y="4958894"/>
            <a:ext cx="514350" cy="0"/>
          </a:xfrm>
          <a:prstGeom prst="line">
            <a:avLst/>
          </a:prstGeom>
          <a:ln w="3175">
            <a:solidFill>
              <a:srgbClr val="92D050"/>
            </a:solidFill>
            <a:prstDash val="dash"/>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16501" y="1831890"/>
            <a:ext cx="549358" cy="261610"/>
          </a:xfrm>
          <a:prstGeom prst="rect">
            <a:avLst/>
          </a:prstGeom>
          <a:solidFill>
            <a:schemeClr val="bg1"/>
          </a:solidFill>
        </p:spPr>
        <p:txBody>
          <a:bodyPr wrap="square" rtlCol="0">
            <a:spAutoFit/>
          </a:bodyPr>
          <a:lstStyle/>
          <a:p>
            <a:r>
              <a:rPr lang="en-US" sz="1100" dirty="0" smtClean="0">
                <a:solidFill>
                  <a:srgbClr val="5FB949"/>
                </a:solidFill>
                <a:latin typeface="Arial Narrow" panose="020B0606020202030204" pitchFamily="34" charset="0"/>
              </a:rPr>
              <a:t>      </a:t>
            </a:r>
            <a:r>
              <a:rPr lang="en-US" sz="1100" b="1" dirty="0" smtClean="0">
                <a:solidFill>
                  <a:srgbClr val="5FB949"/>
                </a:solidFill>
                <a:latin typeface="Arial Narrow" panose="020B0606020202030204" pitchFamily="34" charset="0"/>
              </a:rPr>
              <a:t>My</a:t>
            </a:r>
            <a:endParaRPr lang="en-US" sz="1100" b="1" dirty="0">
              <a:solidFill>
                <a:srgbClr val="5FB949"/>
              </a:solidFill>
              <a:latin typeface="Arial Narrow" panose="020B0606020202030204" pitchFamily="34" charset="0"/>
            </a:endParaRPr>
          </a:p>
        </p:txBody>
      </p:sp>
      <p:sp>
        <p:nvSpPr>
          <p:cNvPr id="16" name="Donut 15"/>
          <p:cNvSpPr/>
          <p:nvPr/>
        </p:nvSpPr>
        <p:spPr>
          <a:xfrm>
            <a:off x="1165859" y="5394960"/>
            <a:ext cx="171451" cy="182880"/>
          </a:xfrm>
          <a:prstGeom prst="donu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699399" y="6609575"/>
            <a:ext cx="3291094" cy="276999"/>
          </a:xfrm>
          <a:prstGeom prst="rect">
            <a:avLst/>
          </a:prstGeom>
          <a:noFill/>
        </p:spPr>
        <p:txBody>
          <a:bodyPr wrap="none" rtlCol="0">
            <a:spAutoFit/>
          </a:bodyPr>
          <a:lstStyle/>
          <a:p>
            <a:r>
              <a:rPr lang="en-US" sz="1200" dirty="0" smtClean="0"/>
              <a:t>Still in development – Actual product screens TBD</a:t>
            </a:r>
            <a:endParaRPr lang="en-US" sz="1200" dirty="0"/>
          </a:p>
        </p:txBody>
      </p:sp>
    </p:spTree>
    <p:extLst>
      <p:ext uri="{BB962C8B-B14F-4D97-AF65-F5344CB8AC3E}">
        <p14:creationId xmlns:p14="http://schemas.microsoft.com/office/powerpoint/2010/main" val="204824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939"/>
            <a:ext cx="9144000" cy="636104"/>
          </a:xfrm>
          <a:prstGeom prst="rect">
            <a:avLst/>
          </a:prstGeom>
        </p:spPr>
      </p:pic>
      <p:pic>
        <p:nvPicPr>
          <p:cNvPr id="3" name="Picture 2"/>
          <p:cNvPicPr>
            <a:picLocks noChangeAspect="1"/>
          </p:cNvPicPr>
          <p:nvPr/>
        </p:nvPicPr>
        <p:blipFill>
          <a:blip r:embed="rId4"/>
          <a:stretch>
            <a:fillRect/>
          </a:stretch>
        </p:blipFill>
        <p:spPr>
          <a:xfrm>
            <a:off x="0" y="646042"/>
            <a:ext cx="9144000" cy="6211957"/>
          </a:xfrm>
          <a:prstGeom prst="rect">
            <a:avLst/>
          </a:prstGeom>
        </p:spPr>
      </p:pic>
      <p:pic>
        <p:nvPicPr>
          <p:cNvPr id="4" name="Picture 3"/>
          <p:cNvPicPr>
            <a:picLocks noChangeAspect="1"/>
          </p:cNvPicPr>
          <p:nvPr/>
        </p:nvPicPr>
        <p:blipFill rotWithShape="1">
          <a:blip r:embed="rId5"/>
          <a:srcRect l="3044" t="52906" r="83106" b="42326"/>
          <a:stretch/>
        </p:blipFill>
        <p:spPr>
          <a:xfrm>
            <a:off x="2286000" y="2788920"/>
            <a:ext cx="1668780" cy="468630"/>
          </a:xfrm>
          <a:prstGeom prst="rect">
            <a:avLst/>
          </a:prstGeom>
          <a:ln w="12700">
            <a:no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047861" y="3337560"/>
            <a:ext cx="168825" cy="262890"/>
          </a:xfrm>
          <a:prstGeom prst="rect">
            <a:avLst/>
          </a:prstGeom>
        </p:spPr>
      </p:pic>
      <p:sp>
        <p:nvSpPr>
          <p:cNvPr id="7" name="TextBox 6"/>
          <p:cNvSpPr txBox="1"/>
          <p:nvPr/>
        </p:nvSpPr>
        <p:spPr>
          <a:xfrm flipH="1">
            <a:off x="1588770" y="868680"/>
            <a:ext cx="857250" cy="307777"/>
          </a:xfrm>
          <a:prstGeom prst="rect">
            <a:avLst/>
          </a:prstGeom>
          <a:solidFill>
            <a:srgbClr val="EEEEEE"/>
          </a:solidFill>
        </p:spPr>
        <p:txBody>
          <a:bodyPr wrap="square" rtlCol="0">
            <a:spAutoFit/>
          </a:bodyPr>
          <a:lstStyle/>
          <a:p>
            <a:r>
              <a:rPr lang="en-US" sz="1400" dirty="0" smtClean="0">
                <a:solidFill>
                  <a:schemeClr val="bg1">
                    <a:lumMod val="50000"/>
                  </a:schemeClr>
                </a:solidFill>
                <a:latin typeface="Arial Narrow" panose="020B0606020202030204" pitchFamily="34" charset="0"/>
                <a:ea typeface="Arial Unicode MS" panose="020B0604020202020204" pitchFamily="34" charset="-128"/>
                <a:cs typeface="Arial Unicode MS" panose="020B0604020202020204" pitchFamily="34" charset="-128"/>
              </a:rPr>
              <a:t>Model 2</a:t>
            </a:r>
            <a:endParaRPr lang="en-US" sz="1400" dirty="0">
              <a:solidFill>
                <a:schemeClr val="bg1">
                  <a:lumMod val="50000"/>
                </a:schemeClr>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cxnSp>
        <p:nvCxnSpPr>
          <p:cNvPr id="9" name="Straight Connector 8"/>
          <p:cNvCxnSpPr/>
          <p:nvPr/>
        </p:nvCxnSpPr>
        <p:spPr>
          <a:xfrm>
            <a:off x="2937510" y="2800350"/>
            <a:ext cx="3429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017395" y="1704932"/>
            <a:ext cx="549358" cy="253916"/>
          </a:xfrm>
          <a:prstGeom prst="rect">
            <a:avLst/>
          </a:prstGeom>
          <a:solidFill>
            <a:schemeClr val="bg1"/>
          </a:solidFill>
        </p:spPr>
        <p:txBody>
          <a:bodyPr wrap="square" rtlCol="0">
            <a:spAutoFit/>
          </a:bodyPr>
          <a:lstStyle/>
          <a:p>
            <a:r>
              <a:rPr lang="en-US" sz="1050" dirty="0" smtClean="0">
                <a:solidFill>
                  <a:srgbClr val="5FB949"/>
                </a:solidFill>
              </a:rPr>
              <a:t>    My</a:t>
            </a:r>
            <a:endParaRPr lang="en-US" sz="1050" dirty="0">
              <a:solidFill>
                <a:srgbClr val="5FB949"/>
              </a:solidFill>
            </a:endParaRPr>
          </a:p>
        </p:txBody>
      </p:sp>
      <p:sp>
        <p:nvSpPr>
          <p:cNvPr id="12" name="Donut 11"/>
          <p:cNvSpPr/>
          <p:nvPr/>
        </p:nvSpPr>
        <p:spPr>
          <a:xfrm>
            <a:off x="2457450" y="3786310"/>
            <a:ext cx="171451" cy="182880"/>
          </a:xfrm>
          <a:prstGeom prst="donu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3154680" y="1935989"/>
            <a:ext cx="422910" cy="215444"/>
          </a:xfrm>
          <a:prstGeom prst="rect">
            <a:avLst/>
          </a:prstGeom>
          <a:solidFill>
            <a:schemeClr val="bg1"/>
          </a:solidFill>
        </p:spPr>
        <p:txBody>
          <a:bodyPr wrap="square" rtlCol="0">
            <a:spAutoFit/>
          </a:bodyPr>
          <a:lstStyle/>
          <a:p>
            <a:r>
              <a:rPr lang="en-US" sz="800" dirty="0" smtClean="0">
                <a:solidFill>
                  <a:schemeClr val="bg1">
                    <a:lumMod val="50000"/>
                  </a:schemeClr>
                </a:solidFill>
              </a:rPr>
              <a:t>68%</a:t>
            </a:r>
            <a:endParaRPr lang="en-US" sz="800" dirty="0">
              <a:solidFill>
                <a:schemeClr val="bg1">
                  <a:lumMod val="50000"/>
                </a:schemeClr>
              </a:solidFill>
            </a:endParaRPr>
          </a:p>
        </p:txBody>
      </p:sp>
      <p:sp>
        <p:nvSpPr>
          <p:cNvPr id="14" name="TextBox 13"/>
          <p:cNvSpPr txBox="1"/>
          <p:nvPr/>
        </p:nvSpPr>
        <p:spPr>
          <a:xfrm>
            <a:off x="5852906" y="6582927"/>
            <a:ext cx="3291094" cy="276999"/>
          </a:xfrm>
          <a:prstGeom prst="rect">
            <a:avLst/>
          </a:prstGeom>
          <a:noFill/>
        </p:spPr>
        <p:txBody>
          <a:bodyPr wrap="none" rtlCol="0">
            <a:spAutoFit/>
          </a:bodyPr>
          <a:lstStyle/>
          <a:p>
            <a:r>
              <a:rPr lang="en-US" sz="1200" dirty="0" smtClean="0"/>
              <a:t>Still in development – Actual product screens TBD</a:t>
            </a:r>
            <a:endParaRPr lang="en-US" sz="1200" dirty="0"/>
          </a:p>
        </p:txBody>
      </p:sp>
    </p:spTree>
    <p:extLst>
      <p:ext uri="{BB962C8B-B14F-4D97-AF65-F5344CB8AC3E}">
        <p14:creationId xmlns:p14="http://schemas.microsoft.com/office/powerpoint/2010/main" val="14964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rotWithShape="1">
          <a:blip r:embed="rId2"/>
          <a:srcRect l="29914" t="19267" r="31219" b="18629"/>
          <a:stretch/>
        </p:blipFill>
        <p:spPr>
          <a:xfrm>
            <a:off x="2254929" y="1044607"/>
            <a:ext cx="4835292" cy="4344782"/>
          </a:xfrm>
          <a:prstGeom prst="rect">
            <a:avLst/>
          </a:prstGeom>
        </p:spPr>
      </p:pic>
      <p:sp>
        <p:nvSpPr>
          <p:cNvPr id="2" name="Title 1"/>
          <p:cNvSpPr>
            <a:spLocks noGrp="1"/>
          </p:cNvSpPr>
          <p:nvPr>
            <p:ph type="title" idx="4294967295"/>
          </p:nvPr>
        </p:nvSpPr>
        <p:spPr>
          <a:xfrm>
            <a:off x="-8878" y="-157394"/>
            <a:ext cx="9072979" cy="1314450"/>
          </a:xfrm>
          <a:prstGeom prst="rect">
            <a:avLst/>
          </a:prstGeom>
        </p:spPr>
        <p:txBody>
          <a:bodyPr/>
          <a:lstStyle/>
          <a:p>
            <a:r>
              <a:rPr lang="en-US" sz="3600" b="1" dirty="0" smtClean="0">
                <a:solidFill>
                  <a:schemeClr val="tx2"/>
                </a:solidFill>
                <a:latin typeface="+mn-lt"/>
              </a:rPr>
              <a:t/>
            </a:r>
            <a:br>
              <a:rPr lang="en-US" sz="3600" b="1" dirty="0" smtClean="0">
                <a:solidFill>
                  <a:schemeClr val="tx2"/>
                </a:solidFill>
                <a:latin typeface="+mn-lt"/>
              </a:rPr>
            </a:br>
            <a:r>
              <a:rPr lang="en-US" sz="3600" b="1" dirty="0" smtClean="0">
                <a:solidFill>
                  <a:schemeClr val="tx2"/>
                </a:solidFill>
                <a:latin typeface="+mn-lt"/>
              </a:rPr>
              <a:t>January </a:t>
            </a:r>
            <a:r>
              <a:rPr lang="en-US" sz="3600" b="1" dirty="0">
                <a:solidFill>
                  <a:schemeClr val="tx2"/>
                </a:solidFill>
                <a:latin typeface="+mn-lt"/>
              </a:rPr>
              <a:t>8</a:t>
            </a:r>
            <a:r>
              <a:rPr lang="en-US" sz="3600" b="1" dirty="0" smtClean="0">
                <a:solidFill>
                  <a:schemeClr val="tx2"/>
                </a:solidFill>
                <a:latin typeface="+mn-lt"/>
              </a:rPr>
              <a:t>, 2015</a:t>
            </a:r>
            <a:endParaRPr lang="en-US" sz="3600" b="1" dirty="0">
              <a:solidFill>
                <a:schemeClr val="tx2"/>
              </a:solidFill>
              <a:latin typeface="+mn-lt"/>
            </a:endParaRPr>
          </a:p>
        </p:txBody>
      </p:sp>
    </p:spTree>
    <p:extLst>
      <p:ext uri="{BB962C8B-B14F-4D97-AF65-F5344CB8AC3E}">
        <p14:creationId xmlns:p14="http://schemas.microsoft.com/office/powerpoint/2010/main" val="408019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939"/>
            <a:ext cx="9144000" cy="636104"/>
          </a:xfrm>
          <a:prstGeom prst="rect">
            <a:avLst/>
          </a:prstGeom>
        </p:spPr>
      </p:pic>
      <p:pic>
        <p:nvPicPr>
          <p:cNvPr id="2" name="Picture 1"/>
          <p:cNvPicPr>
            <a:picLocks noChangeAspect="1"/>
          </p:cNvPicPr>
          <p:nvPr/>
        </p:nvPicPr>
        <p:blipFill>
          <a:blip r:embed="rId4"/>
          <a:stretch>
            <a:fillRect/>
          </a:stretch>
        </p:blipFill>
        <p:spPr>
          <a:xfrm>
            <a:off x="0" y="646043"/>
            <a:ext cx="9144000" cy="6211957"/>
          </a:xfrm>
          <a:prstGeom prst="rect">
            <a:avLst/>
          </a:prstGeom>
        </p:spPr>
      </p:pic>
      <p:sp>
        <p:nvSpPr>
          <p:cNvPr id="4" name="TextBox 3"/>
          <p:cNvSpPr txBox="1"/>
          <p:nvPr/>
        </p:nvSpPr>
        <p:spPr>
          <a:xfrm>
            <a:off x="5852906" y="6573925"/>
            <a:ext cx="3291094" cy="276999"/>
          </a:xfrm>
          <a:prstGeom prst="rect">
            <a:avLst/>
          </a:prstGeom>
          <a:noFill/>
        </p:spPr>
        <p:txBody>
          <a:bodyPr wrap="none" rtlCol="0">
            <a:spAutoFit/>
          </a:bodyPr>
          <a:lstStyle/>
          <a:p>
            <a:r>
              <a:rPr lang="en-US" sz="1200" dirty="0" smtClean="0"/>
              <a:t>Still in development – Actual product screens TBD</a:t>
            </a:r>
            <a:endParaRPr lang="en-US" sz="1200" dirty="0"/>
          </a:p>
        </p:txBody>
      </p:sp>
    </p:spTree>
    <p:extLst>
      <p:ext uri="{BB962C8B-B14F-4D97-AF65-F5344CB8AC3E}">
        <p14:creationId xmlns:p14="http://schemas.microsoft.com/office/powerpoint/2010/main" val="28547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414732"/>
            <a:ext cx="8181975" cy="4196358"/>
          </a:xfrm>
        </p:spPr>
        <p:txBody>
          <a:bodyPr/>
          <a:lstStyle/>
          <a:p>
            <a:r>
              <a:rPr lang="en-US" dirty="0" smtClean="0"/>
              <a:t>SCS allocates retention commitments to participant libraries</a:t>
            </a:r>
          </a:p>
          <a:p>
            <a:endParaRPr lang="en-US" dirty="0"/>
          </a:p>
          <a:p>
            <a:r>
              <a:rPr lang="en-US" dirty="0" smtClean="0"/>
              <a:t>SCS reloads GreenGlass to reflect retention allocations</a:t>
            </a:r>
          </a:p>
          <a:p>
            <a:endParaRPr lang="en-US" dirty="0"/>
          </a:p>
          <a:p>
            <a:r>
              <a:rPr lang="en-US" dirty="0" smtClean="0"/>
              <a:t>Participant libraries validate and secure their retained items</a:t>
            </a:r>
          </a:p>
          <a:p>
            <a:endParaRPr lang="en-US" dirty="0"/>
          </a:p>
          <a:p>
            <a:r>
              <a:rPr lang="en-US" dirty="0" smtClean="0"/>
              <a:t>Participant libraries weed according to local needs</a:t>
            </a:r>
          </a:p>
          <a:p>
            <a:pPr marL="0" indent="0">
              <a:buNone/>
            </a:pPr>
            <a:endParaRPr lang="en-US" sz="1200" dirty="0" smtClean="0"/>
          </a:p>
        </p:txBody>
      </p:sp>
      <p:sp>
        <p:nvSpPr>
          <p:cNvPr id="3" name="Text Placeholder 2"/>
          <p:cNvSpPr>
            <a:spLocks noGrp="1"/>
          </p:cNvSpPr>
          <p:nvPr>
            <p:ph type="body" sz="quarter" idx="13"/>
          </p:nvPr>
        </p:nvSpPr>
        <p:spPr/>
        <p:txBody>
          <a:bodyPr/>
          <a:lstStyle/>
          <a:p>
            <a:r>
              <a:rPr lang="en-US" dirty="0" smtClean="0"/>
              <a:t>Retention Allocations and Beyond</a:t>
            </a:r>
            <a:endParaRPr lang="en-US" dirty="0"/>
          </a:p>
        </p:txBody>
      </p:sp>
    </p:spTree>
    <p:extLst>
      <p:ext uri="{BB962C8B-B14F-4D97-AF65-F5344CB8AC3E}">
        <p14:creationId xmlns:p14="http://schemas.microsoft.com/office/powerpoint/2010/main" val="379899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29"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2" name="Group 81"/>
          <p:cNvGrpSpPr/>
          <p:nvPr/>
        </p:nvGrpSpPr>
        <p:grpSpPr>
          <a:xfrm>
            <a:off x="5857385" y="3392958"/>
            <a:ext cx="2153507" cy="2083050"/>
            <a:chOff x="5857385" y="3392958"/>
            <a:chExt cx="2153507" cy="2083050"/>
          </a:xfrm>
        </p:grpSpPr>
        <p:pic>
          <p:nvPicPr>
            <p:cNvPr id="65" name="Picture 64"/>
            <p:cNvPicPr>
              <a:picLocks noChangeAspect="1"/>
            </p:cNvPicPr>
            <p:nvPr/>
          </p:nvPicPr>
          <p:blipFill rotWithShape="1">
            <a:blip r:embed="rId3"/>
            <a:srcRect l="76888" t="48037" r="-4474" b="34203"/>
            <a:stretch/>
          </p:blipFill>
          <p:spPr>
            <a:xfrm rot="159573">
              <a:off x="6228419" y="3392958"/>
              <a:ext cx="1695672" cy="1064576"/>
            </a:xfrm>
            <a:prstGeom prst="rect">
              <a:avLst/>
            </a:prstGeom>
          </p:spPr>
        </p:pic>
        <p:grpSp>
          <p:nvGrpSpPr>
            <p:cNvPr id="27" name="Group 26"/>
            <p:cNvGrpSpPr/>
            <p:nvPr/>
          </p:nvGrpSpPr>
          <p:grpSpPr>
            <a:xfrm>
              <a:off x="5857385" y="4302493"/>
              <a:ext cx="2153507" cy="1173515"/>
              <a:chOff x="5475847" y="3817892"/>
              <a:chExt cx="2153507" cy="1290867"/>
            </a:xfrm>
          </p:grpSpPr>
          <p:sp>
            <p:nvSpPr>
              <p:cNvPr id="28" name="Rounded Rectangle 27"/>
              <p:cNvSpPr/>
              <p:nvPr/>
            </p:nvSpPr>
            <p:spPr>
              <a:xfrm>
                <a:off x="5580678" y="3817892"/>
                <a:ext cx="2048676" cy="1290867"/>
              </a:xfrm>
              <a:prstGeom prst="roundRect">
                <a:avLst/>
              </a:prstGeom>
            </p:spPr>
            <p:style>
              <a:lnRef idx="2">
                <a:schemeClr val="lt1">
                  <a:hueOff val="0"/>
                  <a:satOff val="0"/>
                  <a:lumOff val="0"/>
                  <a:alphaOff val="0"/>
                </a:schemeClr>
              </a:lnRef>
              <a:fillRef idx="1">
                <a:schemeClr val="accent2">
                  <a:hueOff val="-4774260"/>
                  <a:satOff val="-4172"/>
                  <a:lumOff val="-294"/>
                  <a:alphaOff val="0"/>
                </a:schemeClr>
              </a:fillRef>
              <a:effectRef idx="0">
                <a:schemeClr val="accent2">
                  <a:hueOff val="-4774260"/>
                  <a:satOff val="-4172"/>
                  <a:lumOff val="-294"/>
                  <a:alphaOff val="0"/>
                </a:schemeClr>
              </a:effectRef>
              <a:fontRef idx="minor">
                <a:schemeClr val="lt1"/>
              </a:fontRef>
            </p:style>
          </p:sp>
          <p:sp>
            <p:nvSpPr>
              <p:cNvPr id="29" name="Rounded Rectangle 4"/>
              <p:cNvSpPr/>
              <p:nvPr/>
            </p:nvSpPr>
            <p:spPr>
              <a:xfrm>
                <a:off x="5475847" y="3880908"/>
                <a:ext cx="2090492" cy="1164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44575">
                  <a:lnSpc>
                    <a:spcPct val="90000"/>
                  </a:lnSpc>
                  <a:spcBef>
                    <a:spcPct val="0"/>
                  </a:spcBef>
                  <a:spcAft>
                    <a:spcPct val="35000"/>
                  </a:spcAft>
                </a:pPr>
                <a:r>
                  <a:rPr lang="en-US" sz="2350" kern="1200" dirty="0" smtClean="0"/>
                  <a:t>Allocate retention        commitments</a:t>
                </a:r>
                <a:endParaRPr lang="en-US" sz="2350" kern="1200" dirty="0"/>
              </a:p>
            </p:txBody>
          </p:sp>
        </p:grpSp>
      </p:grpSp>
      <p:grpSp>
        <p:nvGrpSpPr>
          <p:cNvPr id="81" name="Group 80"/>
          <p:cNvGrpSpPr/>
          <p:nvPr/>
        </p:nvGrpSpPr>
        <p:grpSpPr>
          <a:xfrm>
            <a:off x="6512514" y="1910951"/>
            <a:ext cx="1766571" cy="1800192"/>
            <a:chOff x="6512514" y="1910951"/>
            <a:chExt cx="1766571" cy="1800192"/>
          </a:xfrm>
        </p:grpSpPr>
        <p:pic>
          <p:nvPicPr>
            <p:cNvPr id="62" name="Picture 61"/>
            <p:cNvPicPr>
              <a:picLocks noChangeAspect="1"/>
            </p:cNvPicPr>
            <p:nvPr/>
          </p:nvPicPr>
          <p:blipFill rotWithShape="1">
            <a:blip r:embed="rId3"/>
            <a:srcRect l="79257" t="24550" r="-6843" b="57690"/>
            <a:stretch/>
          </p:blipFill>
          <p:spPr>
            <a:xfrm rot="159573">
              <a:off x="6512514" y="1910951"/>
              <a:ext cx="1695672" cy="1064576"/>
            </a:xfrm>
            <a:prstGeom prst="rect">
              <a:avLst/>
            </a:prstGeom>
          </p:spPr>
        </p:pic>
        <p:grpSp>
          <p:nvGrpSpPr>
            <p:cNvPr id="24" name="Group 23"/>
            <p:cNvGrpSpPr/>
            <p:nvPr/>
          </p:nvGrpSpPr>
          <p:grpSpPr>
            <a:xfrm>
              <a:off x="6519196" y="2845743"/>
              <a:ext cx="1759889" cy="865400"/>
              <a:chOff x="5952664" y="2422374"/>
              <a:chExt cx="1759889" cy="865400"/>
            </a:xfrm>
          </p:grpSpPr>
          <p:sp>
            <p:nvSpPr>
              <p:cNvPr id="25" name="Rounded Rectangle 24"/>
              <p:cNvSpPr/>
              <p:nvPr/>
            </p:nvSpPr>
            <p:spPr>
              <a:xfrm>
                <a:off x="6070468" y="2422374"/>
                <a:ext cx="1524280" cy="865400"/>
              </a:xfrm>
              <a:prstGeom prst="roundRect">
                <a:avLst/>
              </a:prstGeom>
            </p:spPr>
            <p:style>
              <a:lnRef idx="2">
                <a:schemeClr val="lt1">
                  <a:hueOff val="0"/>
                  <a:satOff val="0"/>
                  <a:lumOff val="0"/>
                  <a:alphaOff val="0"/>
                </a:schemeClr>
              </a:lnRef>
              <a:fillRef idx="1">
                <a:schemeClr val="accent2">
                  <a:hueOff val="-3182840"/>
                  <a:satOff val="-2781"/>
                  <a:lumOff val="-196"/>
                  <a:alphaOff val="0"/>
                </a:schemeClr>
              </a:fillRef>
              <a:effectRef idx="0">
                <a:schemeClr val="accent2">
                  <a:hueOff val="-3182840"/>
                  <a:satOff val="-2781"/>
                  <a:lumOff val="-196"/>
                  <a:alphaOff val="0"/>
                </a:schemeClr>
              </a:effectRef>
              <a:fontRef idx="minor">
                <a:schemeClr val="lt1"/>
              </a:fontRef>
            </p:style>
          </p:sp>
          <p:sp>
            <p:nvSpPr>
              <p:cNvPr id="26" name="Rounded Rectangle 4"/>
              <p:cNvSpPr/>
              <p:nvPr/>
            </p:nvSpPr>
            <p:spPr>
              <a:xfrm>
                <a:off x="5952664" y="2464619"/>
                <a:ext cx="1759889" cy="7809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Decision support</a:t>
                </a:r>
                <a:endParaRPr lang="en-US" sz="2400" kern="1200" dirty="0"/>
              </a:p>
            </p:txBody>
          </p:sp>
        </p:grpSp>
      </p:grpSp>
      <p:grpSp>
        <p:nvGrpSpPr>
          <p:cNvPr id="80" name="Group 79"/>
          <p:cNvGrpSpPr/>
          <p:nvPr/>
        </p:nvGrpSpPr>
        <p:grpSpPr>
          <a:xfrm>
            <a:off x="5122228" y="468226"/>
            <a:ext cx="2663891" cy="1700442"/>
            <a:chOff x="5122228" y="468226"/>
            <a:chExt cx="2663891" cy="1700442"/>
          </a:xfrm>
        </p:grpSpPr>
        <p:pic>
          <p:nvPicPr>
            <p:cNvPr id="51" name="Picture 50"/>
            <p:cNvPicPr>
              <a:picLocks noChangeAspect="1"/>
            </p:cNvPicPr>
            <p:nvPr/>
          </p:nvPicPr>
          <p:blipFill rotWithShape="1">
            <a:blip r:embed="rId3"/>
            <a:srcRect l="56662" b="82240"/>
            <a:stretch/>
          </p:blipFill>
          <p:spPr>
            <a:xfrm rot="159573">
              <a:off x="5122228" y="468226"/>
              <a:ext cx="2663891" cy="1064576"/>
            </a:xfrm>
            <a:prstGeom prst="rect">
              <a:avLst/>
            </a:prstGeom>
          </p:spPr>
        </p:pic>
        <p:grpSp>
          <p:nvGrpSpPr>
            <p:cNvPr id="21" name="Group 20"/>
            <p:cNvGrpSpPr/>
            <p:nvPr/>
          </p:nvGrpSpPr>
          <p:grpSpPr>
            <a:xfrm>
              <a:off x="6075602" y="1061816"/>
              <a:ext cx="1701546" cy="1106852"/>
              <a:chOff x="5467003" y="786189"/>
              <a:chExt cx="1871701" cy="1006229"/>
            </a:xfrm>
          </p:grpSpPr>
          <p:sp>
            <p:nvSpPr>
              <p:cNvPr id="22" name="Rounded Rectangle 21"/>
              <p:cNvSpPr/>
              <p:nvPr/>
            </p:nvSpPr>
            <p:spPr>
              <a:xfrm>
                <a:off x="5467003" y="786189"/>
                <a:ext cx="1871701" cy="1006229"/>
              </a:xfrm>
              <a:prstGeom prst="roundRect">
                <a:avLst/>
              </a:prstGeom>
            </p:spPr>
            <p:style>
              <a:lnRef idx="2">
                <a:schemeClr val="lt1">
                  <a:hueOff val="0"/>
                  <a:satOff val="0"/>
                  <a:lumOff val="0"/>
                  <a:alphaOff val="0"/>
                </a:schemeClr>
              </a:lnRef>
              <a:fillRef idx="1">
                <a:schemeClr val="accent2">
                  <a:hueOff val="-1591420"/>
                  <a:satOff val="-1391"/>
                  <a:lumOff val="-98"/>
                  <a:alphaOff val="0"/>
                </a:schemeClr>
              </a:fillRef>
              <a:effectRef idx="0">
                <a:schemeClr val="accent2">
                  <a:hueOff val="-1591420"/>
                  <a:satOff val="-1391"/>
                  <a:lumOff val="-98"/>
                  <a:alphaOff val="0"/>
                </a:schemeClr>
              </a:effectRef>
              <a:fontRef idx="minor">
                <a:schemeClr val="lt1"/>
              </a:fontRef>
            </p:style>
          </p:sp>
          <p:sp>
            <p:nvSpPr>
              <p:cNvPr id="23" name="Rounded Rectangle 4"/>
              <p:cNvSpPr/>
              <p:nvPr/>
            </p:nvSpPr>
            <p:spPr>
              <a:xfrm>
                <a:off x="5516124" y="835309"/>
                <a:ext cx="1773461" cy="907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Analyze </a:t>
                </a:r>
                <a:r>
                  <a:rPr lang="en-US" sz="2400" dirty="0"/>
                  <a:t>c</a:t>
                </a:r>
                <a:r>
                  <a:rPr lang="en-US" sz="2400" kern="1200" dirty="0" smtClean="0"/>
                  <a:t>ollection data</a:t>
                </a:r>
                <a:endParaRPr lang="en-US" sz="2400" kern="1200" dirty="0"/>
              </a:p>
            </p:txBody>
          </p:sp>
        </p:grpSp>
      </p:grpSp>
      <p:grpSp>
        <p:nvGrpSpPr>
          <p:cNvPr id="18" name="Group 17"/>
          <p:cNvGrpSpPr/>
          <p:nvPr/>
        </p:nvGrpSpPr>
        <p:grpSpPr>
          <a:xfrm>
            <a:off x="3866902" y="201915"/>
            <a:ext cx="1762951" cy="1113873"/>
            <a:chOff x="3105564" y="13"/>
            <a:chExt cx="1762951" cy="1113873"/>
          </a:xfrm>
        </p:grpSpPr>
        <p:sp>
          <p:nvSpPr>
            <p:cNvPr id="19" name="Rounded Rectangle 18"/>
            <p:cNvSpPr/>
            <p:nvPr/>
          </p:nvSpPr>
          <p:spPr>
            <a:xfrm>
              <a:off x="3136266" y="13"/>
              <a:ext cx="1701546" cy="1113873"/>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Rounded Rectangle 4"/>
            <p:cNvSpPr/>
            <p:nvPr/>
          </p:nvSpPr>
          <p:spPr>
            <a:xfrm>
              <a:off x="3105564" y="54388"/>
              <a:ext cx="1762951" cy="1005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Define the group or </a:t>
              </a:r>
              <a:r>
                <a:rPr lang="en-US" sz="2400" dirty="0"/>
                <a:t>e</a:t>
              </a:r>
              <a:r>
                <a:rPr lang="en-US" sz="2400" kern="1200" dirty="0" smtClean="0"/>
                <a:t>ntity</a:t>
              </a:r>
              <a:endParaRPr lang="en-US" sz="2400" kern="1200" dirty="0"/>
            </a:p>
          </p:txBody>
        </p:sp>
      </p:grpSp>
      <p:pic>
        <p:nvPicPr>
          <p:cNvPr id="54" name="Picture 53"/>
          <p:cNvPicPr>
            <a:picLocks noChangeAspect="1"/>
          </p:cNvPicPr>
          <p:nvPr/>
        </p:nvPicPr>
        <p:blipFill>
          <a:blip r:embed="rId4"/>
          <a:stretch>
            <a:fillRect/>
          </a:stretch>
        </p:blipFill>
        <p:spPr>
          <a:xfrm>
            <a:off x="751543" y="2736423"/>
            <a:ext cx="5105842" cy="1188823"/>
          </a:xfrm>
          <a:prstGeom prst="rect">
            <a:avLst/>
          </a:prstGeom>
        </p:spPr>
      </p:pic>
      <p:sp>
        <p:nvSpPr>
          <p:cNvPr id="30" name="Footer Placeholder 1"/>
          <p:cNvSpPr txBox="1">
            <a:spLocks/>
          </p:cNvSpPr>
          <p:nvPr/>
        </p:nvSpPr>
        <p:spPr>
          <a:xfrm>
            <a:off x="5486401" y="6192769"/>
            <a:ext cx="3416060" cy="293688"/>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endParaRPr lang="en-US" dirty="0">
              <a:solidFill>
                <a:prstClr val="black">
                  <a:tint val="75000"/>
                </a:prstClr>
              </a:solidFill>
            </a:endParaRPr>
          </a:p>
        </p:txBody>
      </p:sp>
    </p:spTree>
    <p:extLst>
      <p:ext uri="{BB962C8B-B14F-4D97-AF65-F5344CB8AC3E}">
        <p14:creationId xmlns:p14="http://schemas.microsoft.com/office/powerpoint/2010/main" val="10300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692497"/>
          </a:xfrm>
        </p:spPr>
        <p:txBody>
          <a:bodyPr/>
          <a:lstStyle/>
          <a:p>
            <a:r>
              <a:rPr lang="en-US" dirty="0" smtClean="0"/>
              <a:t>Next steps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9278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Voyager Libraries: Oakland, Tech, Northern</a:t>
            </a:r>
          </a:p>
          <a:p>
            <a:r>
              <a:rPr lang="en-US" dirty="0" smtClean="0"/>
              <a:t>Innovative Libraries: everyone else</a:t>
            </a:r>
          </a:p>
          <a:p>
            <a:r>
              <a:rPr lang="en-US" dirty="0" smtClean="0"/>
              <a:t>To help us understand your data</a:t>
            </a:r>
          </a:p>
          <a:p>
            <a:endParaRPr lang="en-US" dirty="0"/>
          </a:p>
          <a:p>
            <a:r>
              <a:rPr lang="en-US" dirty="0" smtClean="0"/>
              <a:t>Item status codes, item type codes, location codes, etc.</a:t>
            </a:r>
          </a:p>
          <a:p>
            <a:endParaRPr lang="en-US" dirty="0"/>
          </a:p>
          <a:p>
            <a:r>
              <a:rPr lang="en-US" dirty="0" smtClean="0"/>
              <a:t>Andy will send these out soon. Who should get it at your library? Should we send via the listserv? </a:t>
            </a:r>
          </a:p>
          <a:p>
            <a:endParaRPr lang="en-US" dirty="0"/>
          </a:p>
          <a:p>
            <a:endParaRPr lang="en-US" dirty="0"/>
          </a:p>
        </p:txBody>
      </p:sp>
      <p:sp>
        <p:nvSpPr>
          <p:cNvPr id="6" name="Text Placeholder 5"/>
          <p:cNvSpPr>
            <a:spLocks noGrp="1"/>
          </p:cNvSpPr>
          <p:nvPr>
            <p:ph type="body" sz="quarter" idx="13"/>
          </p:nvPr>
        </p:nvSpPr>
        <p:spPr/>
        <p:txBody>
          <a:bodyPr/>
          <a:lstStyle/>
          <a:p>
            <a:r>
              <a:rPr lang="en-US" dirty="0" smtClean="0"/>
              <a:t>Cataloging &amp; Data Questionnaire</a:t>
            </a:r>
            <a:endParaRPr lang="en-US" dirty="0"/>
          </a:p>
        </p:txBody>
      </p:sp>
    </p:spTree>
    <p:extLst>
      <p:ext uri="{BB962C8B-B14F-4D97-AF65-F5344CB8AC3E}">
        <p14:creationId xmlns:p14="http://schemas.microsoft.com/office/powerpoint/2010/main" val="3267467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931733"/>
            <a:ext cx="8181975" cy="4239490"/>
          </a:xfrm>
        </p:spPr>
        <p:txBody>
          <a:bodyPr/>
          <a:lstStyle/>
          <a:p>
            <a:pPr marL="0" indent="0">
              <a:buNone/>
            </a:pPr>
            <a:endParaRPr lang="en-US" dirty="0" smtClean="0"/>
          </a:p>
          <a:p>
            <a:pPr lvl="2"/>
            <a:r>
              <a:rPr lang="en-US" dirty="0" smtClean="0"/>
              <a:t>Local cataloging practices</a:t>
            </a:r>
          </a:p>
          <a:p>
            <a:pPr lvl="3"/>
            <a:r>
              <a:rPr lang="en-US" dirty="0" smtClean="0"/>
              <a:t>E.g., where is the system control number; which call number should we use; </a:t>
            </a:r>
          </a:p>
          <a:p>
            <a:pPr lvl="2"/>
            <a:r>
              <a:rPr lang="en-US" dirty="0" smtClean="0"/>
              <a:t>Data extract </a:t>
            </a:r>
            <a:r>
              <a:rPr lang="en-US" dirty="0" smtClean="0"/>
              <a:t>processes (contact name)</a:t>
            </a:r>
            <a:endParaRPr lang="en-US" dirty="0" smtClean="0"/>
          </a:p>
          <a:p>
            <a:pPr lvl="3"/>
            <a:r>
              <a:rPr lang="en-US" dirty="0" smtClean="0"/>
              <a:t>E.g., who will actually provide the extract(s) to SCS?</a:t>
            </a:r>
          </a:p>
          <a:p>
            <a:pPr lvl="2"/>
            <a:r>
              <a:rPr lang="en-US" dirty="0" smtClean="0"/>
              <a:t>Access services</a:t>
            </a:r>
          </a:p>
          <a:p>
            <a:pPr lvl="3"/>
            <a:r>
              <a:rPr lang="en-US" dirty="0" smtClean="0"/>
              <a:t>E.g., who knows about circulation transactions, in-house uses</a:t>
            </a:r>
          </a:p>
          <a:p>
            <a:pPr lvl="2"/>
            <a:r>
              <a:rPr lang="en-US" dirty="0" smtClean="0"/>
              <a:t>Collection management/development</a:t>
            </a:r>
          </a:p>
          <a:p>
            <a:pPr lvl="3"/>
            <a:r>
              <a:rPr lang="en-US" dirty="0" smtClean="0"/>
              <a:t>E.g., what questions or comparisons are wanted from the data?</a:t>
            </a:r>
            <a:endParaRPr lang="en-US" dirty="0"/>
          </a:p>
        </p:txBody>
      </p:sp>
      <p:sp>
        <p:nvSpPr>
          <p:cNvPr id="3" name="Text Placeholder 2"/>
          <p:cNvSpPr>
            <a:spLocks noGrp="1"/>
          </p:cNvSpPr>
          <p:nvPr>
            <p:ph type="body" sz="quarter" idx="13"/>
          </p:nvPr>
        </p:nvSpPr>
        <p:spPr>
          <a:xfrm>
            <a:off x="0" y="16477"/>
            <a:ext cx="9144000" cy="915256"/>
          </a:xfrm>
        </p:spPr>
        <p:txBody>
          <a:bodyPr/>
          <a:lstStyle/>
          <a:p>
            <a:pPr algn="ctr"/>
            <a:r>
              <a:rPr lang="en-US" sz="3200" dirty="0" smtClean="0"/>
              <a:t>What you’ll need to complete the questionnaire</a:t>
            </a:r>
            <a:endParaRPr lang="en-US" sz="3200" dirty="0" smtClean="0"/>
          </a:p>
        </p:txBody>
      </p:sp>
    </p:spTree>
    <p:extLst>
      <p:ext uri="{BB962C8B-B14F-4D97-AF65-F5344CB8AC3E}">
        <p14:creationId xmlns:p14="http://schemas.microsoft.com/office/powerpoint/2010/main" val="37481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7" y="1135919"/>
            <a:ext cx="8181975" cy="4475171"/>
          </a:xfrm>
        </p:spPr>
        <p:txBody>
          <a:bodyPr/>
          <a:lstStyle/>
          <a:p>
            <a:r>
              <a:rPr lang="en-US" dirty="0" smtClean="0"/>
              <a:t>Does MI-SPI want to compare its holdings with any specific group(s) of external comparators?</a:t>
            </a:r>
          </a:p>
          <a:p>
            <a:pPr marL="0" indent="0">
              <a:buNone/>
            </a:pPr>
            <a:endParaRPr lang="en-US" sz="1200" dirty="0"/>
          </a:p>
          <a:p>
            <a:r>
              <a:rPr lang="en-US" dirty="0" smtClean="0"/>
              <a:t>SCS will supply US Holdings, Michigan holdings, </a:t>
            </a:r>
            <a:r>
              <a:rPr lang="en-US" dirty="0" err="1" smtClean="0"/>
              <a:t>Hathi</a:t>
            </a:r>
            <a:r>
              <a:rPr lang="en-US" dirty="0" smtClean="0"/>
              <a:t> Trust holdings</a:t>
            </a:r>
          </a:p>
          <a:p>
            <a:pPr marL="0" indent="0">
              <a:buNone/>
            </a:pPr>
            <a:endParaRPr lang="en-US" sz="1200" dirty="0"/>
          </a:p>
          <a:p>
            <a:r>
              <a:rPr lang="en-US" dirty="0" smtClean="0"/>
              <a:t>We can support up to five groups, total of 100 holdings symbols</a:t>
            </a:r>
          </a:p>
          <a:p>
            <a:pPr marL="0" indent="0">
              <a:buNone/>
            </a:pPr>
            <a:endParaRPr lang="en-US" sz="1200" dirty="0"/>
          </a:p>
          <a:p>
            <a:r>
              <a:rPr lang="en-US" dirty="0" smtClean="0">
                <a:hlinkClick r:id="rId2"/>
              </a:rPr>
              <a:t>http</a:t>
            </a:r>
            <a:r>
              <a:rPr lang="en-US" dirty="0">
                <a:hlinkClick r:id="rId2"/>
              </a:rPr>
              <a:t>://</a:t>
            </a:r>
            <a:r>
              <a:rPr lang="en-US" dirty="0" smtClean="0">
                <a:hlinkClick r:id="rId2"/>
              </a:rPr>
              <a:t>www.oclc.org/support/training/portfolios/library-management/sustainable-collections/tutorials/establish-your-list-comparator-lib.en.html</a:t>
            </a:r>
            <a:r>
              <a:rPr lang="en-US" dirty="0" smtClean="0"/>
              <a:t> </a:t>
            </a:r>
            <a:endParaRPr lang="en-US" dirty="0"/>
          </a:p>
        </p:txBody>
      </p:sp>
      <p:sp>
        <p:nvSpPr>
          <p:cNvPr id="3" name="Text Placeholder 2"/>
          <p:cNvSpPr>
            <a:spLocks noGrp="1"/>
          </p:cNvSpPr>
          <p:nvPr>
            <p:ph type="body" sz="quarter" idx="13"/>
          </p:nvPr>
        </p:nvSpPr>
        <p:spPr/>
        <p:txBody>
          <a:bodyPr/>
          <a:lstStyle/>
          <a:p>
            <a:r>
              <a:rPr lang="en-US" dirty="0" smtClean="0"/>
              <a:t>Comparator Groups</a:t>
            </a:r>
            <a:endParaRPr lang="en-US" dirty="0"/>
          </a:p>
        </p:txBody>
      </p:sp>
    </p:spTree>
    <p:extLst>
      <p:ext uri="{BB962C8B-B14F-4D97-AF65-F5344CB8AC3E}">
        <p14:creationId xmlns:p14="http://schemas.microsoft.com/office/powerpoint/2010/main" val="2619532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Complete Cataloging &amp; Data Questionnaire</a:t>
            </a:r>
          </a:p>
          <a:p>
            <a:endParaRPr lang="en-US" dirty="0"/>
          </a:p>
          <a:p>
            <a:r>
              <a:rPr lang="en-US" dirty="0" smtClean="0"/>
              <a:t>Confirmed list of Comparator Groups</a:t>
            </a:r>
          </a:p>
          <a:p>
            <a:endParaRPr lang="en-US" dirty="0"/>
          </a:p>
          <a:p>
            <a:r>
              <a:rPr lang="en-US" dirty="0" smtClean="0"/>
              <a:t>Workable Data Extracts</a:t>
            </a:r>
          </a:p>
          <a:p>
            <a:endParaRPr lang="en-US" dirty="0"/>
          </a:p>
          <a:p>
            <a:r>
              <a:rPr lang="en-US" dirty="0" smtClean="0"/>
              <a:t>Can we get all of these by the end of August?</a:t>
            </a:r>
          </a:p>
          <a:p>
            <a:endParaRPr lang="en-US" dirty="0"/>
          </a:p>
          <a:p>
            <a:endParaRPr lang="en-US" dirty="0"/>
          </a:p>
        </p:txBody>
      </p:sp>
      <p:sp>
        <p:nvSpPr>
          <p:cNvPr id="3" name="Text Placeholder 2"/>
          <p:cNvSpPr>
            <a:spLocks noGrp="1"/>
          </p:cNvSpPr>
          <p:nvPr>
            <p:ph type="body" sz="quarter" idx="13"/>
          </p:nvPr>
        </p:nvSpPr>
        <p:spPr/>
        <p:txBody>
          <a:bodyPr/>
          <a:lstStyle/>
          <a:p>
            <a:r>
              <a:rPr lang="en-US" dirty="0" smtClean="0"/>
              <a:t>Confirm Timeline</a:t>
            </a:r>
            <a:endParaRPr lang="en-US" dirty="0"/>
          </a:p>
        </p:txBody>
      </p:sp>
    </p:spTree>
    <p:extLst>
      <p:ext uri="{BB962C8B-B14F-4D97-AF65-F5344CB8AC3E}">
        <p14:creationId xmlns:p14="http://schemas.microsoft.com/office/powerpoint/2010/main" val="106080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buNone/>
            </a:pPr>
            <a:endParaRPr lang="en-US" dirty="0" smtClean="0"/>
          </a:p>
          <a:p>
            <a:endParaRPr lang="en-US" dirty="0"/>
          </a:p>
        </p:txBody>
      </p:sp>
      <p:sp>
        <p:nvSpPr>
          <p:cNvPr id="5" name="Text Placeholder 4"/>
          <p:cNvSpPr>
            <a:spLocks noGrp="1"/>
          </p:cNvSpPr>
          <p:nvPr>
            <p:ph type="body" sz="quarter" idx="13"/>
          </p:nvPr>
        </p:nvSpPr>
        <p:spPr/>
        <p:txBody>
          <a:bodyPr/>
          <a:lstStyle/>
          <a:p>
            <a:r>
              <a:rPr lang="en-US" dirty="0" smtClean="0"/>
              <a:t>Project </a:t>
            </a:r>
            <a:r>
              <a:rPr lang="en-US" dirty="0" smtClean="0"/>
              <a:t>Timeline</a:t>
            </a:r>
            <a:endParaRPr lang="en-US" dirty="0"/>
          </a:p>
        </p:txBody>
      </p:sp>
      <p:graphicFrame>
        <p:nvGraphicFramePr>
          <p:cNvPr id="6" name="Table 5"/>
          <p:cNvGraphicFramePr>
            <a:graphicFrameLocks noGrp="1"/>
          </p:cNvGraphicFramePr>
          <p:nvPr>
            <p:extLst/>
          </p:nvPr>
        </p:nvGraphicFramePr>
        <p:xfrm>
          <a:off x="0" y="1135919"/>
          <a:ext cx="9144000" cy="4079240"/>
        </p:xfrm>
        <a:graphic>
          <a:graphicData uri="http://schemas.openxmlformats.org/drawingml/2006/table">
            <a:tbl>
              <a:tblPr firstRow="1" bandRow="1">
                <a:tableStyleId>{5C22544A-7EE6-4342-B048-85BDC9FD1C3A}</a:tableStyleId>
              </a:tblPr>
              <a:tblGrid>
                <a:gridCol w="6418555"/>
                <a:gridCol w="2725445"/>
              </a:tblGrid>
              <a:tr h="370840">
                <a:tc>
                  <a:txBody>
                    <a:bodyPr/>
                    <a:lstStyle/>
                    <a:p>
                      <a:r>
                        <a:rPr lang="en-US" dirty="0" smtClean="0"/>
                        <a:t>Task</a:t>
                      </a:r>
                      <a:endParaRPr lang="en-US" dirty="0"/>
                    </a:p>
                  </a:txBody>
                  <a:tcPr/>
                </a:tc>
                <a:tc>
                  <a:txBody>
                    <a:bodyPr/>
                    <a:lstStyle/>
                    <a:p>
                      <a:r>
                        <a:rPr lang="en-US" dirty="0" smtClean="0"/>
                        <a:t>Timeframe</a:t>
                      </a:r>
                      <a:endParaRPr lang="en-US" dirty="0"/>
                    </a:p>
                  </a:txBody>
                  <a:tcPr/>
                </a:tc>
              </a:tr>
              <a:tr h="370840">
                <a:tc>
                  <a:txBody>
                    <a:bodyPr/>
                    <a:lstStyle/>
                    <a:p>
                      <a:endParaRPr lang="en-US" dirty="0"/>
                    </a:p>
                  </a:txBody>
                  <a:tcPr/>
                </a:tc>
                <a:tc>
                  <a:txBody>
                    <a:bodyPr/>
                    <a:lstStyle/>
                    <a:p>
                      <a:pPr algn="ctr"/>
                      <a:endParaRPr lang="en-US" dirty="0"/>
                    </a:p>
                  </a:txBody>
                  <a:tcPr/>
                </a:tc>
              </a:tr>
              <a:tr h="370840">
                <a:tc>
                  <a:txBody>
                    <a:bodyPr/>
                    <a:lstStyle/>
                    <a:p>
                      <a:r>
                        <a:rPr lang="en-US" dirty="0" smtClean="0"/>
                        <a:t>Kick-off </a:t>
                      </a:r>
                      <a:r>
                        <a:rPr lang="en-US" dirty="0" smtClean="0"/>
                        <a:t>Meeting</a:t>
                      </a:r>
                      <a:endParaRPr lang="en-US" dirty="0"/>
                    </a:p>
                  </a:txBody>
                  <a:tcPr/>
                </a:tc>
                <a:tc>
                  <a:txBody>
                    <a:bodyPr/>
                    <a:lstStyle/>
                    <a:p>
                      <a:pPr algn="ctr"/>
                      <a:r>
                        <a:rPr lang="en-US" dirty="0" smtClean="0"/>
                        <a:t>June</a:t>
                      </a:r>
                      <a:endParaRPr lang="en-US" dirty="0"/>
                    </a:p>
                  </a:txBody>
                  <a:tcPr/>
                </a:tc>
              </a:tr>
              <a:tr h="370840">
                <a:tc>
                  <a:txBody>
                    <a:bodyPr/>
                    <a:lstStyle/>
                    <a:p>
                      <a:r>
                        <a:rPr lang="en-US" dirty="0" smtClean="0"/>
                        <a:t>Confirm</a:t>
                      </a:r>
                      <a:r>
                        <a:rPr lang="en-US" baseline="0" dirty="0" smtClean="0"/>
                        <a:t> Project Leadership/Communication</a:t>
                      </a:r>
                      <a:endParaRPr lang="en-US" dirty="0"/>
                    </a:p>
                  </a:txBody>
                  <a:tcPr/>
                </a:tc>
                <a:tc>
                  <a:txBody>
                    <a:bodyPr/>
                    <a:lstStyle/>
                    <a:p>
                      <a:pPr algn="ctr"/>
                      <a:r>
                        <a:rPr lang="en-US" dirty="0" smtClean="0"/>
                        <a:t>June</a:t>
                      </a:r>
                      <a:endParaRPr lang="en-US" dirty="0"/>
                    </a:p>
                  </a:txBody>
                  <a:tcPr/>
                </a:tc>
              </a:tr>
              <a:tr h="370840">
                <a:tc>
                  <a:txBody>
                    <a:bodyPr/>
                    <a:lstStyle/>
                    <a:p>
                      <a:r>
                        <a:rPr lang="en-US" dirty="0" smtClean="0"/>
                        <a:t>Confirm</a:t>
                      </a:r>
                      <a:r>
                        <a:rPr lang="en-US" baseline="0" dirty="0" smtClean="0"/>
                        <a:t> Scope and Specifications</a:t>
                      </a:r>
                      <a:endParaRPr lang="en-US" dirty="0"/>
                    </a:p>
                  </a:txBody>
                  <a:tcPr/>
                </a:tc>
                <a:tc>
                  <a:txBody>
                    <a:bodyPr/>
                    <a:lstStyle/>
                    <a:p>
                      <a:pPr algn="ctr"/>
                      <a:r>
                        <a:rPr lang="en-US" dirty="0" smtClean="0"/>
                        <a:t>June-July</a:t>
                      </a:r>
                      <a:endParaRPr lang="en-US" dirty="0"/>
                    </a:p>
                  </a:txBody>
                  <a:tcPr/>
                </a:tc>
              </a:tr>
              <a:tr h="370840">
                <a:tc>
                  <a:txBody>
                    <a:bodyPr/>
                    <a:lstStyle/>
                    <a:p>
                      <a:r>
                        <a:rPr lang="en-US" dirty="0" smtClean="0"/>
                        <a:t>Category</a:t>
                      </a:r>
                      <a:r>
                        <a:rPr lang="en-US" baseline="0" dirty="0" smtClean="0"/>
                        <a:t> 1 Libraries: Data Questionnaire</a:t>
                      </a:r>
                      <a:endParaRPr lang="en-US" dirty="0"/>
                    </a:p>
                  </a:txBody>
                  <a:tcPr/>
                </a:tc>
                <a:tc>
                  <a:txBody>
                    <a:bodyPr/>
                    <a:lstStyle/>
                    <a:p>
                      <a:pPr algn="ctr"/>
                      <a:r>
                        <a:rPr lang="en-US" dirty="0" smtClean="0"/>
                        <a:t>June-July </a:t>
                      </a:r>
                      <a:endParaRPr lang="en-US" dirty="0"/>
                    </a:p>
                  </a:txBody>
                  <a:tcPr/>
                </a:tc>
              </a:tr>
              <a:tr h="370840">
                <a:tc>
                  <a:txBody>
                    <a:bodyPr/>
                    <a:lstStyle/>
                    <a:p>
                      <a:r>
                        <a:rPr lang="en-US" dirty="0" smtClean="0"/>
                        <a:t>Category 1 Libraries: Supply Bib, Item, </a:t>
                      </a:r>
                      <a:r>
                        <a:rPr lang="en-US" dirty="0" err="1" smtClean="0"/>
                        <a:t>Circ</a:t>
                      </a:r>
                      <a:r>
                        <a:rPr lang="en-US" dirty="0" smtClean="0"/>
                        <a:t> Data</a:t>
                      </a:r>
                      <a:endParaRPr lang="en-US" dirty="0"/>
                    </a:p>
                  </a:txBody>
                  <a:tcPr/>
                </a:tc>
                <a:tc>
                  <a:txBody>
                    <a:bodyPr/>
                    <a:lstStyle/>
                    <a:p>
                      <a:pPr algn="ctr"/>
                      <a:r>
                        <a:rPr lang="en-US" dirty="0" smtClean="0"/>
                        <a:t>July-August</a:t>
                      </a:r>
                      <a:endParaRPr lang="en-US" dirty="0"/>
                    </a:p>
                  </a:txBody>
                  <a:tcPr/>
                </a:tc>
              </a:tr>
              <a:tr h="370840">
                <a:tc>
                  <a:txBody>
                    <a:bodyPr/>
                    <a:lstStyle/>
                    <a:p>
                      <a:r>
                        <a:rPr lang="en-US" dirty="0" smtClean="0"/>
                        <a:t>Category </a:t>
                      </a:r>
                      <a:r>
                        <a:rPr lang="en-US" dirty="0" smtClean="0"/>
                        <a:t>2 </a:t>
                      </a:r>
                      <a:r>
                        <a:rPr lang="en-US" dirty="0" smtClean="0"/>
                        <a:t>Libraries: Configure Retention Lists for Matching</a:t>
                      </a:r>
                      <a:endParaRPr lang="en-US" dirty="0"/>
                    </a:p>
                  </a:txBody>
                  <a:tcPr/>
                </a:tc>
                <a:tc>
                  <a:txBody>
                    <a:bodyPr/>
                    <a:lstStyle/>
                    <a:p>
                      <a:pPr algn="ctr"/>
                      <a:r>
                        <a:rPr lang="en-US" dirty="0" smtClean="0"/>
                        <a:t>July-August</a:t>
                      </a:r>
                      <a:endParaRPr lang="en-US" dirty="0"/>
                    </a:p>
                  </a:txBody>
                  <a:tcPr/>
                </a:tc>
              </a:tr>
              <a:tr h="370840">
                <a:tc>
                  <a:txBody>
                    <a:bodyPr/>
                    <a:lstStyle/>
                    <a:p>
                      <a:r>
                        <a:rPr lang="en-US" dirty="0" smtClean="0"/>
                        <a:t>SCS</a:t>
                      </a:r>
                      <a:r>
                        <a:rPr lang="en-US" baseline="0" dirty="0" smtClean="0"/>
                        <a:t> will a</a:t>
                      </a:r>
                      <a:r>
                        <a:rPr lang="en-US" dirty="0" smtClean="0"/>
                        <a:t>ssess &amp; optimize</a:t>
                      </a:r>
                      <a:r>
                        <a:rPr lang="en-US" baseline="0" dirty="0" smtClean="0"/>
                        <a:t> group-wide data strategy</a:t>
                      </a:r>
                      <a:endParaRPr lang="en-US" dirty="0"/>
                    </a:p>
                  </a:txBody>
                  <a:tcPr/>
                </a:tc>
                <a:tc>
                  <a:txBody>
                    <a:bodyPr/>
                    <a:lstStyle/>
                    <a:p>
                      <a:pPr algn="ctr"/>
                      <a:r>
                        <a:rPr lang="en-US" dirty="0" smtClean="0"/>
                        <a:t>August</a:t>
                      </a:r>
                      <a:endParaRPr lang="en-US" dirty="0"/>
                    </a:p>
                  </a:txBody>
                  <a:tcPr/>
                </a:tc>
              </a:tr>
              <a:tr h="370840">
                <a:tc>
                  <a:txBody>
                    <a:bodyPr/>
                    <a:lstStyle/>
                    <a:p>
                      <a:r>
                        <a:rPr lang="en-US" dirty="0" err="1" smtClean="0"/>
                        <a:t>WorldCat</a:t>
                      </a:r>
                      <a:r>
                        <a:rPr lang="en-US" dirty="0" smtClean="0"/>
                        <a:t> </a:t>
                      </a:r>
                      <a:r>
                        <a:rPr lang="en-US" dirty="0" smtClean="0"/>
                        <a:t>validation &amp; matching;</a:t>
                      </a:r>
                      <a:r>
                        <a:rPr lang="en-US" baseline="0" dirty="0" smtClean="0"/>
                        <a:t> </a:t>
                      </a:r>
                      <a:r>
                        <a:rPr lang="en-US" baseline="0" dirty="0" err="1" smtClean="0"/>
                        <a:t>Hathi</a:t>
                      </a:r>
                      <a:r>
                        <a:rPr lang="en-US" baseline="0" dirty="0" smtClean="0"/>
                        <a:t> Trust matching</a:t>
                      </a:r>
                      <a:endParaRPr lang="en-US" dirty="0"/>
                    </a:p>
                  </a:txBody>
                  <a:tcPr/>
                </a:tc>
                <a:tc>
                  <a:txBody>
                    <a:bodyPr/>
                    <a:lstStyle/>
                    <a:p>
                      <a:pPr algn="ctr"/>
                      <a:r>
                        <a:rPr lang="en-US" dirty="0" smtClean="0"/>
                        <a:t>September</a:t>
                      </a:r>
                      <a:endParaRPr lang="en-US" dirty="0"/>
                    </a:p>
                  </a:txBody>
                  <a:tcPr anchor="ctr"/>
                </a:tc>
              </a:tr>
              <a:tr h="370840">
                <a:tc>
                  <a:txBody>
                    <a:bodyPr/>
                    <a:lstStyle/>
                    <a:p>
                      <a:r>
                        <a:rPr lang="en-US" dirty="0" smtClean="0"/>
                        <a:t>Category </a:t>
                      </a:r>
                      <a:r>
                        <a:rPr lang="en-US" dirty="0" smtClean="0"/>
                        <a:t>1Libraries</a:t>
                      </a:r>
                      <a:r>
                        <a:rPr lang="en-US" dirty="0" smtClean="0"/>
                        <a:t>: match against Category</a:t>
                      </a:r>
                      <a:r>
                        <a:rPr lang="en-US" baseline="0" dirty="0" smtClean="0"/>
                        <a:t> </a:t>
                      </a:r>
                      <a:r>
                        <a:rPr lang="en-US" baseline="0" dirty="0" smtClean="0"/>
                        <a:t>2 </a:t>
                      </a:r>
                      <a:r>
                        <a:rPr lang="en-US" baseline="0" dirty="0" smtClean="0"/>
                        <a:t>retention lists</a:t>
                      </a:r>
                      <a:endParaRPr lang="en-US" dirty="0"/>
                    </a:p>
                  </a:txBody>
                  <a:tcPr/>
                </a:tc>
                <a:tc>
                  <a:txBody>
                    <a:bodyPr/>
                    <a:lstStyle/>
                    <a:p>
                      <a:pPr algn="ctr"/>
                      <a:r>
                        <a:rPr lang="en-US" dirty="0" smtClean="0"/>
                        <a:t>September</a:t>
                      </a:r>
                      <a:endParaRPr lang="en-US" dirty="0"/>
                    </a:p>
                  </a:txBody>
                  <a:tcPr anchor="ctr"/>
                </a:tc>
              </a:tr>
            </a:tbl>
          </a:graphicData>
        </a:graphic>
      </p:graphicFrame>
    </p:spTree>
    <p:extLst>
      <p:ext uri="{BB962C8B-B14F-4D97-AF65-F5344CB8AC3E}">
        <p14:creationId xmlns:p14="http://schemas.microsoft.com/office/powerpoint/2010/main" val="378431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595887"/>
            <a:ext cx="8181975" cy="4015203"/>
          </a:xfrm>
        </p:spPr>
        <p:txBody>
          <a:bodyPr/>
          <a:lstStyle/>
          <a:p>
            <a:pPr marL="0" indent="0" algn="ctr">
              <a:buNone/>
            </a:pPr>
            <a:r>
              <a:rPr lang="en-US" dirty="0" smtClean="0"/>
              <a:t>Andy Breeding</a:t>
            </a:r>
            <a:endParaRPr lang="en-US" dirty="0" smtClean="0"/>
          </a:p>
          <a:p>
            <a:pPr marL="0" indent="0" algn="ctr">
              <a:buNone/>
            </a:pPr>
            <a:r>
              <a:rPr lang="en-US" dirty="0" smtClean="0">
                <a:hlinkClick r:id="rId2"/>
              </a:rPr>
              <a:t>breedina</a:t>
            </a:r>
            <a:r>
              <a:rPr lang="en-US" dirty="0" smtClean="0">
                <a:hlinkClick r:id="rId2"/>
              </a:rPr>
              <a:t>@oclc.org</a:t>
            </a: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Rick Lugg</a:t>
            </a:r>
          </a:p>
          <a:p>
            <a:pPr marL="0" indent="0" algn="ctr">
              <a:buNone/>
            </a:pPr>
            <a:r>
              <a:rPr lang="en-US" dirty="0" smtClean="0">
                <a:hlinkClick r:id="rId3"/>
              </a:rPr>
              <a:t>luggr@oclc.org</a:t>
            </a:r>
            <a:endParaRPr lang="en-US" dirty="0" smtClean="0"/>
          </a:p>
          <a:p>
            <a:pPr marL="0" indent="0" algn="ctr">
              <a:buNone/>
            </a:pPr>
            <a:endParaRPr lang="en-US" dirty="0" smtClean="0"/>
          </a:p>
          <a:p>
            <a:endParaRPr lang="en-US" dirty="0"/>
          </a:p>
        </p:txBody>
      </p:sp>
      <p:sp>
        <p:nvSpPr>
          <p:cNvPr id="3" name="Text Placeholder 2"/>
          <p:cNvSpPr>
            <a:spLocks noGrp="1"/>
          </p:cNvSpPr>
          <p:nvPr>
            <p:ph type="body" sz="quarter" idx="13"/>
          </p:nvPr>
        </p:nvSpPr>
        <p:spPr/>
        <p:txBody>
          <a:bodyPr/>
          <a:lstStyle/>
          <a:p>
            <a:r>
              <a:rPr lang="en-US" dirty="0" smtClean="0"/>
              <a:t>Questions?</a:t>
            </a:r>
            <a:endParaRPr lang="en-US" dirty="0"/>
          </a:p>
        </p:txBody>
      </p:sp>
    </p:spTree>
    <p:extLst>
      <p:ext uri="{BB962C8B-B14F-4D97-AF65-F5344CB8AC3E}">
        <p14:creationId xmlns:p14="http://schemas.microsoft.com/office/powerpoint/2010/main" val="88634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10096" y="5523186"/>
            <a:ext cx="1933904" cy="14924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914400"/>
          </a:xfrm>
        </p:spPr>
        <p:txBody>
          <a:bodyPr>
            <a:noAutofit/>
          </a:bodyPr>
          <a:lstStyle/>
          <a:p>
            <a:r>
              <a:rPr lang="en-US" sz="3200" b="1" dirty="0" smtClean="0">
                <a:solidFill>
                  <a:schemeClr val="tx2"/>
                </a:solidFill>
              </a:rPr>
              <a:t>SCS: Vendor Support for </a:t>
            </a:r>
            <a:br>
              <a:rPr lang="en-US" sz="3200" b="1" dirty="0" smtClean="0">
                <a:solidFill>
                  <a:schemeClr val="tx2"/>
                </a:solidFill>
              </a:rPr>
            </a:br>
            <a:r>
              <a:rPr lang="en-US" sz="3200" b="1" dirty="0" smtClean="0">
                <a:solidFill>
                  <a:schemeClr val="tx2"/>
                </a:solidFill>
              </a:rPr>
              <a:t>Monographs Analysis</a:t>
            </a:r>
            <a:endParaRPr lang="en-US" sz="3200" b="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3847151"/>
              </p:ext>
            </p:extLst>
          </p:nvPr>
        </p:nvGraphicFramePr>
        <p:xfrm>
          <a:off x="0" y="533400"/>
          <a:ext cx="9144000" cy="634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74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SCS Team &amp; experience</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1259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dirty="0" smtClean="0"/>
          </a:p>
          <a:p>
            <a:r>
              <a:rPr lang="en-US" dirty="0" smtClean="0"/>
              <a:t>Andy Breeding</a:t>
            </a:r>
            <a:r>
              <a:rPr lang="en-US" dirty="0" smtClean="0"/>
              <a:t>	Project Manager/Analyst </a:t>
            </a:r>
          </a:p>
          <a:p>
            <a:r>
              <a:rPr lang="en-US" dirty="0"/>
              <a:t>Rick Lugg			General oversight/strategy</a:t>
            </a:r>
          </a:p>
          <a:p>
            <a:r>
              <a:rPr lang="en-US" dirty="0" smtClean="0"/>
              <a:t>Ruth Fischer	</a:t>
            </a:r>
            <a:r>
              <a:rPr lang="en-US" dirty="0" smtClean="0"/>
              <a:t>	Project Analyst as needed</a:t>
            </a:r>
          </a:p>
          <a:p>
            <a:r>
              <a:rPr lang="en-US" dirty="0" smtClean="0"/>
              <a:t>Eric Redman		Individual and group data preparation</a:t>
            </a:r>
          </a:p>
          <a:p>
            <a:endParaRPr lang="en-US" dirty="0"/>
          </a:p>
          <a:p>
            <a:r>
              <a:rPr lang="en-US" dirty="0" smtClean="0"/>
              <a:t>Argentic Software	Developers of </a:t>
            </a:r>
            <a:r>
              <a:rPr lang="en-US" dirty="0" err="1" smtClean="0"/>
              <a:t>GreenGlass</a:t>
            </a:r>
            <a:endParaRPr lang="en-US" dirty="0"/>
          </a:p>
        </p:txBody>
      </p:sp>
      <p:sp>
        <p:nvSpPr>
          <p:cNvPr id="5" name="Text Placeholder 4"/>
          <p:cNvSpPr>
            <a:spLocks noGrp="1"/>
          </p:cNvSpPr>
          <p:nvPr>
            <p:ph type="body" sz="quarter" idx="13"/>
          </p:nvPr>
        </p:nvSpPr>
        <p:spPr>
          <a:xfrm>
            <a:off x="177554" y="220663"/>
            <a:ext cx="8482260" cy="915256"/>
          </a:xfrm>
        </p:spPr>
        <p:txBody>
          <a:bodyPr/>
          <a:lstStyle/>
          <a:p>
            <a:r>
              <a:rPr lang="en-US" dirty="0" smtClean="0"/>
              <a:t>SCS People &amp; Roles in </a:t>
            </a:r>
            <a:r>
              <a:rPr lang="en-US" dirty="0" smtClean="0"/>
              <a:t>MI-SPI</a:t>
            </a:r>
            <a:r>
              <a:rPr lang="en-US" dirty="0" smtClean="0"/>
              <a:t> </a:t>
            </a:r>
            <a:r>
              <a:rPr lang="en-US" dirty="0" smtClean="0"/>
              <a:t>Project</a:t>
            </a:r>
            <a:endParaRPr lang="en-US" dirty="0"/>
          </a:p>
        </p:txBody>
      </p:sp>
    </p:spTree>
    <p:extLst>
      <p:ext uri="{BB962C8B-B14F-4D97-AF65-F5344CB8AC3E}">
        <p14:creationId xmlns:p14="http://schemas.microsoft.com/office/powerpoint/2010/main" val="269371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smtClean="0"/>
          </a:p>
          <a:p>
            <a:r>
              <a:rPr lang="en-US" dirty="0" smtClean="0"/>
              <a:t>Pamela Grudzien (Central)</a:t>
            </a:r>
          </a:p>
          <a:p>
            <a:r>
              <a:rPr lang="en-US" dirty="0" smtClean="0"/>
              <a:t>Mike Hawthorne (Wayne)</a:t>
            </a:r>
          </a:p>
          <a:p>
            <a:r>
              <a:rPr lang="en-US" dirty="0" smtClean="0"/>
              <a:t>Julie Garrison (Grand Valley State)</a:t>
            </a:r>
          </a:p>
          <a:p>
            <a:r>
              <a:rPr lang="en-US" dirty="0" smtClean="0"/>
              <a:t>Thom </a:t>
            </a:r>
            <a:r>
              <a:rPr lang="en-US" dirty="0" err="1" smtClean="0"/>
              <a:t>Zantow</a:t>
            </a:r>
            <a:r>
              <a:rPr lang="en-US" dirty="0" smtClean="0"/>
              <a:t> (Saginaw Valley State)</a:t>
            </a:r>
          </a:p>
          <a:p>
            <a:r>
              <a:rPr lang="en-US" dirty="0" smtClean="0"/>
              <a:t>Helen Levenson (Oakland)</a:t>
            </a:r>
          </a:p>
          <a:p>
            <a:r>
              <a:rPr lang="en-US" dirty="0" smtClean="0"/>
              <a:t>Randy Dykhuis (MCLS)</a:t>
            </a:r>
            <a:endParaRPr lang="en-US" dirty="0"/>
          </a:p>
        </p:txBody>
      </p:sp>
      <p:sp>
        <p:nvSpPr>
          <p:cNvPr id="3" name="Text Placeholder 2"/>
          <p:cNvSpPr>
            <a:spLocks noGrp="1"/>
          </p:cNvSpPr>
          <p:nvPr>
            <p:ph type="body" sz="quarter" idx="13"/>
          </p:nvPr>
        </p:nvSpPr>
        <p:spPr/>
        <p:txBody>
          <a:bodyPr/>
          <a:lstStyle/>
          <a:p>
            <a:r>
              <a:rPr lang="en-US" dirty="0" smtClean="0"/>
              <a:t>MI-SPI Steering Committee</a:t>
            </a:r>
            <a:endParaRPr lang="en-US" dirty="0"/>
          </a:p>
        </p:txBody>
      </p:sp>
    </p:spTree>
    <p:extLst>
      <p:ext uri="{BB962C8B-B14F-4D97-AF65-F5344CB8AC3E}">
        <p14:creationId xmlns:p14="http://schemas.microsoft.com/office/powerpoint/2010/main" val="3129509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1097280" y="1531620"/>
            <a:ext cx="1931670" cy="4219691"/>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solidFill>
                  <a:prstClr val="black"/>
                </a:solidFill>
                <a:latin typeface="Calibri Light" panose="020F0302020204030204" pitchFamily="34" charset="0"/>
              </a:rPr>
              <a:t>MI-SPI (x2)</a:t>
            </a:r>
          </a:p>
          <a:p>
            <a:r>
              <a:rPr lang="en-US" sz="2200" dirty="0" smtClean="0">
                <a:solidFill>
                  <a:prstClr val="black"/>
                </a:solidFill>
                <a:latin typeface="Calibri Light" panose="020F0302020204030204" pitchFamily="34" charset="0"/>
              </a:rPr>
              <a:t>CNY</a:t>
            </a:r>
          </a:p>
          <a:p>
            <a:r>
              <a:rPr lang="en-US" sz="2200" dirty="0" smtClean="0">
                <a:solidFill>
                  <a:prstClr val="black"/>
                </a:solidFill>
                <a:latin typeface="Calibri Light" panose="020F0302020204030204" pitchFamily="34" charset="0"/>
              </a:rPr>
              <a:t>Maine</a:t>
            </a:r>
          </a:p>
          <a:p>
            <a:r>
              <a:rPr lang="en-US" sz="2200" dirty="0" smtClean="0">
                <a:solidFill>
                  <a:prstClr val="black"/>
                </a:solidFill>
                <a:latin typeface="Calibri Light" panose="020F0302020204030204" pitchFamily="34" charset="0"/>
              </a:rPr>
              <a:t>VIVA Video</a:t>
            </a:r>
          </a:p>
          <a:p>
            <a:r>
              <a:rPr lang="en-US" sz="2200" dirty="0" smtClean="0">
                <a:solidFill>
                  <a:prstClr val="black"/>
                </a:solidFill>
                <a:latin typeface="Calibri Light" panose="020F0302020204030204" pitchFamily="34" charset="0"/>
              </a:rPr>
              <a:t>VIVA Books</a:t>
            </a:r>
          </a:p>
          <a:p>
            <a:r>
              <a:rPr lang="en-US" sz="2200" dirty="0" smtClean="0">
                <a:solidFill>
                  <a:prstClr val="black"/>
                </a:solidFill>
                <a:latin typeface="Calibri Light" panose="020F0302020204030204" pitchFamily="34" charset="0"/>
              </a:rPr>
              <a:t>WRLC</a:t>
            </a:r>
          </a:p>
          <a:p>
            <a:r>
              <a:rPr lang="en-US" sz="2200" dirty="0" smtClean="0">
                <a:solidFill>
                  <a:prstClr val="black"/>
                </a:solidFill>
                <a:latin typeface="Calibri Light" panose="020F0302020204030204" pitchFamily="34" charset="0"/>
              </a:rPr>
              <a:t>CI-CCI</a:t>
            </a:r>
          </a:p>
          <a:p>
            <a:r>
              <a:rPr lang="en-US" sz="2200" dirty="0" smtClean="0">
                <a:solidFill>
                  <a:prstClr val="black"/>
                </a:solidFill>
                <a:latin typeface="Calibri Light" panose="020F0302020204030204" pitchFamily="34" charset="0"/>
              </a:rPr>
              <a:t>TUG</a:t>
            </a:r>
          </a:p>
          <a:p>
            <a:r>
              <a:rPr lang="en-US" sz="2200" dirty="0" smtClean="0">
                <a:solidFill>
                  <a:prstClr val="black"/>
                </a:solidFill>
                <a:latin typeface="Calibri Light" panose="020F0302020204030204" pitchFamily="34" charset="0"/>
              </a:rPr>
              <a:t>ALI/PALNI</a:t>
            </a:r>
          </a:p>
          <a:p>
            <a:r>
              <a:rPr lang="en-US" sz="2200" dirty="0" smtClean="0">
                <a:solidFill>
                  <a:prstClr val="black"/>
                </a:solidFill>
                <a:latin typeface="Calibri Light" panose="020F0302020204030204" pitchFamily="34" charset="0"/>
              </a:rPr>
              <a:t>CSUs</a:t>
            </a:r>
          </a:p>
          <a:p>
            <a:endParaRPr lang="en-US" dirty="0" smtClean="0">
              <a:solidFill>
                <a:prstClr val="black"/>
              </a:solidFill>
              <a:latin typeface="Calibri Light" panose="020F0302020204030204" pitchFamily="34" charset="0"/>
            </a:endParaRPr>
          </a:p>
          <a:p>
            <a:endParaRPr lang="en-US" dirty="0" smtClean="0">
              <a:solidFill>
                <a:prstClr val="black"/>
              </a:solidFill>
              <a:latin typeface="Calibri Light" panose="020F0302020204030204" pitchFamily="34" charset="0"/>
            </a:endParaRPr>
          </a:p>
          <a:p>
            <a:pPr marL="0" indent="0">
              <a:buFont typeface="Arial"/>
              <a:buNone/>
            </a:pPr>
            <a:endParaRPr lang="en-US" sz="1600" dirty="0" smtClean="0">
              <a:solidFill>
                <a:prstClr val="black"/>
              </a:solidFill>
              <a:latin typeface="Calibri Light" panose="020F0302020204030204" pitchFamily="34" charset="0"/>
            </a:endParaRPr>
          </a:p>
        </p:txBody>
      </p:sp>
      <p:sp>
        <p:nvSpPr>
          <p:cNvPr id="6" name="Title 1"/>
          <p:cNvSpPr txBox="1">
            <a:spLocks/>
          </p:cNvSpPr>
          <p:nvPr/>
        </p:nvSpPr>
        <p:spPr>
          <a:xfrm>
            <a:off x="91440" y="301657"/>
            <a:ext cx="8977146" cy="829560"/>
          </a:xfrm>
          <a:prstGeom prst="rect">
            <a:avLst/>
          </a:prstGeom>
        </p:spPr>
        <p:txBody>
          <a:bodyPr/>
          <a:lst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a:lstStyle>
          <a:p>
            <a:r>
              <a:rPr lang="en-US" sz="3600" b="1" dirty="0" smtClean="0">
                <a:solidFill>
                  <a:schemeClr val="tx2"/>
                </a:solidFill>
                <a:latin typeface="+mn-lt"/>
              </a:rPr>
              <a:t>SCS Shared Print Monographs Projects</a:t>
            </a:r>
            <a:endParaRPr lang="en-US" sz="3600" b="1" dirty="0">
              <a:solidFill>
                <a:schemeClr val="tx2"/>
              </a:solidFill>
              <a:latin typeface="+mn-lt"/>
            </a:endParaRPr>
          </a:p>
        </p:txBody>
      </p:sp>
      <p:sp>
        <p:nvSpPr>
          <p:cNvPr id="4" name="Content Placeholder 5"/>
          <p:cNvSpPr txBox="1">
            <a:spLocks/>
          </p:cNvSpPr>
          <p:nvPr/>
        </p:nvSpPr>
        <p:spPr>
          <a:xfrm>
            <a:off x="3166110" y="1531620"/>
            <a:ext cx="5200650" cy="3703320"/>
          </a:xfrm>
          <a:prstGeom prst="rect">
            <a:avLst/>
          </a:prstGeom>
          <a:ln w="28575">
            <a:solidFill>
              <a:srgbClr val="92D050"/>
            </a:solidFill>
          </a:ln>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2000" dirty="0" smtClean="0">
              <a:latin typeface="Calibri Light" panose="020F0302020204030204" pitchFamily="34" charset="0"/>
            </a:endParaRPr>
          </a:p>
          <a:p>
            <a:pPr marL="0" indent="0" algn="ctr">
              <a:buNone/>
            </a:pPr>
            <a:r>
              <a:rPr lang="en-US" sz="2400" dirty="0" smtClean="0">
                <a:latin typeface="Calibri Light" panose="020F0302020204030204" pitchFamily="34" charset="0"/>
              </a:rPr>
              <a:t>As of </a:t>
            </a:r>
            <a:r>
              <a:rPr lang="en-US" sz="2400" dirty="0">
                <a:latin typeface="Calibri Light" panose="020F0302020204030204" pitchFamily="34" charset="0"/>
              </a:rPr>
              <a:t>February 2015, </a:t>
            </a:r>
            <a:r>
              <a:rPr lang="en-US" sz="2400" dirty="0" smtClean="0">
                <a:latin typeface="Calibri Light" panose="020F0302020204030204" pitchFamily="34" charset="0"/>
              </a:rPr>
              <a:t>retention commitments for 8 million title-holdings. </a:t>
            </a:r>
            <a:r>
              <a:rPr lang="en-US" sz="2000" dirty="0">
                <a:latin typeface="Calibri Light" panose="020F0302020204030204" pitchFamily="34" charset="0"/>
              </a:rPr>
              <a:t> </a:t>
            </a:r>
            <a:endParaRPr lang="en-US" sz="2000" dirty="0" smtClean="0">
              <a:latin typeface="Calibri Light" panose="020F0302020204030204" pitchFamily="34" charset="0"/>
            </a:endParaRPr>
          </a:p>
          <a:p>
            <a:pPr marL="0" indent="0" algn="ctr">
              <a:buNone/>
            </a:pPr>
            <a:endParaRPr lang="en-US" sz="2000" dirty="0" smtClean="0">
              <a:latin typeface="Calibri Light" panose="020F0302020204030204" pitchFamily="34" charset="0"/>
            </a:endParaRPr>
          </a:p>
          <a:p>
            <a:pPr marL="0" indent="0" algn="ctr">
              <a:buNone/>
            </a:pPr>
            <a:r>
              <a:rPr lang="en-US" sz="2400" dirty="0" smtClean="0">
                <a:latin typeface="Calibri Light" panose="020F0302020204030204" pitchFamily="34" charset="0"/>
              </a:rPr>
              <a:t>These represent </a:t>
            </a:r>
          </a:p>
          <a:p>
            <a:pPr marL="0" indent="0" algn="ctr">
              <a:buNone/>
            </a:pPr>
            <a:r>
              <a:rPr lang="en-US" sz="2400" dirty="0" smtClean="0">
                <a:latin typeface="Calibri Light" panose="020F0302020204030204" pitchFamily="34" charset="0"/>
              </a:rPr>
              <a:t>3.8 </a:t>
            </a:r>
            <a:r>
              <a:rPr lang="en-US" sz="2400" dirty="0">
                <a:latin typeface="Calibri Light" panose="020F0302020204030204" pitchFamily="34" charset="0"/>
              </a:rPr>
              <a:t>million distinct OCLC numbers</a:t>
            </a:r>
            <a:r>
              <a:rPr lang="en-US" sz="2400" dirty="0" smtClean="0">
                <a:latin typeface="Calibri Light" panose="020F0302020204030204" pitchFamily="34" charset="0"/>
              </a:rPr>
              <a:t>.</a:t>
            </a:r>
            <a:endParaRPr lang="en-US" sz="2400" dirty="0" smtClean="0">
              <a:solidFill>
                <a:prstClr val="black"/>
              </a:solidFill>
              <a:latin typeface="Calibri Light" panose="020F0302020204030204" pitchFamily="34" charset="0"/>
            </a:endParaRPr>
          </a:p>
          <a:p>
            <a:pPr marL="0" indent="0">
              <a:buFont typeface="Arial"/>
              <a:buNone/>
            </a:pPr>
            <a:endParaRPr lang="en-US" sz="1600" dirty="0" smtClean="0">
              <a:solidFill>
                <a:prstClr val="black"/>
              </a:solidFill>
              <a:latin typeface="Calibri Light" panose="020F0302020204030204" pitchFamily="34" charset="0"/>
            </a:endParaRPr>
          </a:p>
        </p:txBody>
      </p:sp>
    </p:spTree>
    <p:extLst>
      <p:ext uri="{BB962C8B-B14F-4D97-AF65-F5344CB8AC3E}">
        <p14:creationId xmlns:p14="http://schemas.microsoft.com/office/powerpoint/2010/main" val="186952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8776"/>
            <a:ext cx="9144000" cy="1130423"/>
          </a:xfrm>
          <a:prstGeom prst="rect">
            <a:avLst/>
          </a:prstGeom>
        </p:spPr>
        <p:txBody>
          <a:bodyPr/>
          <a:lstStyle/>
          <a:p>
            <a:r>
              <a:rPr lang="en-US" sz="3200" b="1" dirty="0" smtClean="0">
                <a:solidFill>
                  <a:schemeClr val="tx2"/>
                </a:solidFill>
                <a:latin typeface="+mn-lt"/>
              </a:rPr>
              <a:t>Strong Preferences: Print, Self-Sufficiency, Proximity</a:t>
            </a:r>
            <a:r>
              <a:rPr lang="en-US" dirty="0"/>
              <a:t/>
            </a:r>
            <a:br>
              <a:rPr lang="en-US" dirty="0"/>
            </a:b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067288360"/>
              </p:ext>
            </p:extLst>
          </p:nvPr>
        </p:nvGraphicFramePr>
        <p:xfrm>
          <a:off x="310719" y="1280666"/>
          <a:ext cx="82296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rot="10800000">
            <a:off x="1028698" y="3225800"/>
            <a:ext cx="520700" cy="2413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rot="10800000">
            <a:off x="7378698" y="3225800"/>
            <a:ext cx="520700" cy="2413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10991</TotalTime>
  <Words>2322</Words>
  <Application>Microsoft Office PowerPoint</Application>
  <PresentationFormat>On-screen Show (4:3)</PresentationFormat>
  <Paragraphs>376</Paragraphs>
  <Slides>39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 Unicode MS</vt:lpstr>
      <vt:lpstr>ＭＳ Ｐゴシック</vt:lpstr>
      <vt:lpstr>Arial</vt:lpstr>
      <vt:lpstr>Arial Narrow</vt:lpstr>
      <vt:lpstr>Calibri</vt:lpstr>
      <vt:lpstr>Calibri Light</vt:lpstr>
      <vt:lpstr>Wingdings</vt:lpstr>
      <vt:lpstr>Master_Slides_V2</vt:lpstr>
      <vt:lpstr>PowerPoint Presentation</vt:lpstr>
      <vt:lpstr>SCS Mission</vt:lpstr>
      <vt:lpstr> January 8, 2015</vt:lpstr>
      <vt:lpstr>SCS: Vendor Support for  Monographs Analysis</vt:lpstr>
      <vt:lpstr>PowerPoint Presentation</vt:lpstr>
      <vt:lpstr>PowerPoint Presentation</vt:lpstr>
      <vt:lpstr>PowerPoint Presentation</vt:lpstr>
      <vt:lpstr>PowerPoint Presentation</vt:lpstr>
      <vt:lpstr>Strong Preferences: Print, Self-Sufficiency, Proximity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Lugg, Richard</cp:lastModifiedBy>
  <cp:revision>161</cp:revision>
  <cp:lastPrinted>2015-06-23T16:41:37Z</cp:lastPrinted>
  <dcterms:created xsi:type="dcterms:W3CDTF">2015-04-17T19:58:50Z</dcterms:created>
  <dcterms:modified xsi:type="dcterms:W3CDTF">2015-06-23T18:45:55Z</dcterms:modified>
</cp:coreProperties>
</file>